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7" r:id="rId2"/>
    <p:sldId id="272" r:id="rId3"/>
    <p:sldId id="310" r:id="rId4"/>
    <p:sldId id="273" r:id="rId5"/>
    <p:sldId id="289" r:id="rId6"/>
    <p:sldId id="260" r:id="rId7"/>
    <p:sldId id="285" r:id="rId8"/>
    <p:sldId id="300" r:id="rId9"/>
    <p:sldId id="303" r:id="rId10"/>
    <p:sldId id="305" r:id="rId11"/>
    <p:sldId id="301" r:id="rId12"/>
    <p:sldId id="304" r:id="rId13"/>
    <p:sldId id="302" r:id="rId14"/>
    <p:sldId id="291" r:id="rId15"/>
    <p:sldId id="271" r:id="rId16"/>
    <p:sldId id="261" r:id="rId17"/>
    <p:sldId id="292" r:id="rId18"/>
    <p:sldId id="277" r:id="rId19"/>
    <p:sldId id="278" r:id="rId20"/>
    <p:sldId id="287" r:id="rId21"/>
    <p:sldId id="286" r:id="rId22"/>
    <p:sldId id="294" r:id="rId23"/>
    <p:sldId id="293" r:id="rId24"/>
    <p:sldId id="315" r:id="rId25"/>
    <p:sldId id="290" r:id="rId26"/>
    <p:sldId id="288" r:id="rId27"/>
    <p:sldId id="319" r:id="rId28"/>
    <p:sldId id="281" r:id="rId29"/>
    <p:sldId id="282" r:id="rId30"/>
    <p:sldId id="283" r:id="rId31"/>
    <p:sldId id="284" r:id="rId32"/>
    <p:sldId id="295" r:id="rId33"/>
    <p:sldId id="318" r:id="rId34"/>
    <p:sldId id="296" r:id="rId35"/>
    <p:sldId id="297" r:id="rId36"/>
    <p:sldId id="298" r:id="rId37"/>
    <p:sldId id="299" r:id="rId38"/>
    <p:sldId id="314" r:id="rId39"/>
    <p:sldId id="259" r:id="rId40"/>
    <p:sldId id="316" r:id="rId41"/>
    <p:sldId id="262" r:id="rId42"/>
    <p:sldId id="263" r:id="rId43"/>
    <p:sldId id="264" r:id="rId44"/>
    <p:sldId id="265" r:id="rId45"/>
    <p:sldId id="266" r:id="rId46"/>
    <p:sldId id="307" r:id="rId47"/>
    <p:sldId id="308" r:id="rId48"/>
    <p:sldId id="309" r:id="rId49"/>
    <p:sldId id="268" r:id="rId50"/>
    <p:sldId id="327" r:id="rId51"/>
    <p:sldId id="267" r:id="rId52"/>
    <p:sldId id="311" r:id="rId53"/>
    <p:sldId id="321" r:id="rId54"/>
    <p:sldId id="323" r:id="rId55"/>
    <p:sldId id="312" r:id="rId56"/>
    <p:sldId id="313" r:id="rId57"/>
    <p:sldId id="324" r:id="rId58"/>
    <p:sldId id="326" r:id="rId59"/>
    <p:sldId id="276" r:id="rId60"/>
    <p:sldId id="320" r:id="rId61"/>
    <p:sldId id="306" r:id="rId62"/>
    <p:sldId id="270" r:id="rId63"/>
    <p:sldId id="274" r:id="rId64"/>
    <p:sldId id="275" r:id="rId65"/>
    <p:sldId id="322" r:id="rId66"/>
    <p:sldId id="26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49CD"/>
    <a:srgbClr val="A9009E"/>
    <a:srgbClr val="00EF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DDDA90-F864-4CDF-9E00-30194CD381CF}" v="1" dt="2022-07-06T00:15:32.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1"/>
    <p:restoredTop sz="86118"/>
  </p:normalViewPr>
  <p:slideViewPr>
    <p:cSldViewPr snapToGrid="0" snapToObjects="1">
      <p:cViewPr>
        <p:scale>
          <a:sx n="116" d="100"/>
          <a:sy n="116" d="100"/>
        </p:scale>
        <p:origin x="264"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g, Cindy" userId="S::mss20@ic.ac.uk::5cd35edc-84e0-40f8-b248-20c9c9eac504" providerId="AD" clId="Web-{2ADDDA90-F864-4CDF-9E00-30194CD381CF}"/>
    <pc:docChg chg="modSld">
      <pc:chgData name="Sung, Cindy" userId="S::mss20@ic.ac.uk::5cd35edc-84e0-40f8-b248-20c9c9eac504" providerId="AD" clId="Web-{2ADDDA90-F864-4CDF-9E00-30194CD381CF}" dt="2022-07-06T00:15:32.455" v="0" actId="1076"/>
      <pc:docMkLst>
        <pc:docMk/>
      </pc:docMkLst>
      <pc:sldChg chg="modSp">
        <pc:chgData name="Sung, Cindy" userId="S::mss20@ic.ac.uk::5cd35edc-84e0-40f8-b248-20c9c9eac504" providerId="AD" clId="Web-{2ADDDA90-F864-4CDF-9E00-30194CD381CF}" dt="2022-07-06T00:15:32.455" v="0" actId="1076"/>
        <pc:sldMkLst>
          <pc:docMk/>
          <pc:sldMk cId="966578508" sldId="292"/>
        </pc:sldMkLst>
        <pc:picChg chg="mod">
          <ac:chgData name="Sung, Cindy" userId="S::mss20@ic.ac.uk::5cd35edc-84e0-40f8-b248-20c9c9eac504" providerId="AD" clId="Web-{2ADDDA90-F864-4CDF-9E00-30194CD381CF}" dt="2022-07-06T00:15:32.455" v="0" actId="1076"/>
          <ac:picMkLst>
            <pc:docMk/>
            <pc:sldMk cId="966578508" sldId="292"/>
            <ac:picMk id="12" creationId="{A27D6DC8-6055-5741-9378-87ECBFABBFA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MRC_Postdoc\Pangenomic\pangenome_analysis\ALL\phylo_analysis\panaroo_results_noEVO\summary_statistics.txt"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explosion val="4"/>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CC4A-41BE-B5A3-CD7DD42B5BA0}"/>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CC4A-41BE-B5A3-CD7DD42B5BA0}"/>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CC4A-41BE-B5A3-CD7DD42B5BA0}"/>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C4A-41BE-B5A3-CD7DD42B5BA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summary_statistics!$A$2:$A$5</c:f>
              <c:strCache>
                <c:ptCount val="4"/>
                <c:pt idx="0">
                  <c:v>Core genes</c:v>
                </c:pt>
                <c:pt idx="1">
                  <c:v>Soft core genes</c:v>
                </c:pt>
                <c:pt idx="2">
                  <c:v>Shell genes</c:v>
                </c:pt>
                <c:pt idx="3">
                  <c:v>Cloud genes</c:v>
                </c:pt>
              </c:strCache>
            </c:strRef>
          </c:cat>
          <c:val>
            <c:numRef>
              <c:f>summary_statistics!$C$2:$C$5</c:f>
              <c:numCache>
                <c:formatCode>General</c:formatCode>
                <c:ptCount val="4"/>
                <c:pt idx="0">
                  <c:v>2774</c:v>
                </c:pt>
                <c:pt idx="1">
                  <c:v>430</c:v>
                </c:pt>
                <c:pt idx="2">
                  <c:v>2553</c:v>
                </c:pt>
                <c:pt idx="3">
                  <c:v>22119</c:v>
                </c:pt>
              </c:numCache>
            </c:numRef>
          </c:val>
          <c:extLst>
            <c:ext xmlns:c16="http://schemas.microsoft.com/office/drawing/2014/chart" uri="{C3380CC4-5D6E-409C-BE32-E72D297353CC}">
              <c16:uniqueId val="{00000008-CC4A-41BE-B5A3-CD7DD42B5BA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4.9999889525955882E-2"/>
          <c:y val="0.84648613214830559"/>
          <c:w val="0.9"/>
          <c:h val="0.114792121060993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4A287C-41D6-784E-9A04-D999FE65CE6F}"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GB"/>
        </a:p>
      </dgm:t>
    </dgm:pt>
    <dgm:pt modelId="{213C55AC-6131-7449-82C4-76A7469E8AE6}">
      <dgm:prSet phldrT="[Text]" custT="1"/>
      <dgm:spPr/>
      <dgm:t>
        <a:bodyPr/>
        <a:lstStyle/>
        <a:p>
          <a:r>
            <a:rPr lang="en-GB" sz="2800" b="1" dirty="0"/>
            <a:t>PG collection</a:t>
          </a:r>
        </a:p>
      </dgm:t>
    </dgm:pt>
    <dgm:pt modelId="{F739A6B5-4A9E-A04F-AEFE-E30A4B10F464}" type="parTrans" cxnId="{CAC397EC-E628-7440-9E8E-25722DA32F20}">
      <dgm:prSet/>
      <dgm:spPr/>
      <dgm:t>
        <a:bodyPr/>
        <a:lstStyle/>
        <a:p>
          <a:endParaRPr lang="en-GB" sz="2400">
            <a:solidFill>
              <a:sysClr val="windowText" lastClr="000000"/>
            </a:solidFill>
          </a:endParaRPr>
        </a:p>
      </dgm:t>
    </dgm:pt>
    <dgm:pt modelId="{618E7956-43BC-BF43-9B3E-FBC5821B43CE}" type="sibTrans" cxnId="{CAC397EC-E628-7440-9E8E-25722DA32F20}">
      <dgm:prSet/>
      <dgm:spPr/>
      <dgm:t>
        <a:bodyPr/>
        <a:lstStyle/>
        <a:p>
          <a:endParaRPr lang="en-GB" sz="2400">
            <a:solidFill>
              <a:sysClr val="windowText" lastClr="000000"/>
            </a:solidFill>
          </a:endParaRPr>
        </a:p>
      </dgm:t>
    </dgm:pt>
    <dgm:pt modelId="{DC800FD0-1EAD-1B40-A623-D17558001C8E}">
      <dgm:prSet phldrT="[Text]" custT="1"/>
      <dgm:spPr/>
      <dgm:t>
        <a:bodyPr/>
        <a:lstStyle/>
        <a:p>
          <a:r>
            <a:rPr lang="en-GB" sz="1600" dirty="0"/>
            <a:t>Worm phenotype</a:t>
          </a:r>
        </a:p>
      </dgm:t>
    </dgm:pt>
    <dgm:pt modelId="{3B105421-36E3-C048-BEA9-CB1C722B6A59}" type="parTrans" cxnId="{A8ACC843-F611-6D40-8A63-B4D81D5876B8}">
      <dgm:prSet custT="1"/>
      <dgm:spPr/>
      <dgm:t>
        <a:bodyPr/>
        <a:lstStyle/>
        <a:p>
          <a:endParaRPr lang="en-GB" sz="1050">
            <a:solidFill>
              <a:sysClr val="windowText" lastClr="000000"/>
            </a:solidFill>
          </a:endParaRPr>
        </a:p>
      </dgm:t>
    </dgm:pt>
    <dgm:pt modelId="{5E9FCCD2-25EE-794A-8B45-250315AED940}" type="sibTrans" cxnId="{A8ACC843-F611-6D40-8A63-B4D81D5876B8}">
      <dgm:prSet/>
      <dgm:spPr/>
      <dgm:t>
        <a:bodyPr/>
        <a:lstStyle/>
        <a:p>
          <a:endParaRPr lang="en-GB" sz="2400">
            <a:solidFill>
              <a:sysClr val="windowText" lastClr="000000"/>
            </a:solidFill>
          </a:endParaRPr>
        </a:p>
      </dgm:t>
    </dgm:pt>
    <dgm:pt modelId="{3C184F70-5009-C64D-9D28-78DA49375502}">
      <dgm:prSet phldrT="[Text]" custT="1"/>
      <dgm:spPr/>
      <dgm:t>
        <a:bodyPr/>
        <a:lstStyle/>
        <a:p>
          <a:r>
            <a:rPr lang="en-GB" sz="1600"/>
            <a:t>Metabolic capacity</a:t>
          </a:r>
          <a:endParaRPr lang="en-GB" sz="1600" dirty="0"/>
        </a:p>
      </dgm:t>
    </dgm:pt>
    <dgm:pt modelId="{A9524199-3D44-8049-818E-4665B4924927}" type="parTrans" cxnId="{F30E7B9E-4510-1E41-9ADB-653679931836}">
      <dgm:prSet custT="1"/>
      <dgm:spPr/>
      <dgm:t>
        <a:bodyPr/>
        <a:lstStyle/>
        <a:p>
          <a:endParaRPr lang="en-GB" sz="700">
            <a:solidFill>
              <a:sysClr val="windowText" lastClr="000000"/>
            </a:solidFill>
          </a:endParaRPr>
        </a:p>
      </dgm:t>
    </dgm:pt>
    <dgm:pt modelId="{1F234C61-A00A-1544-93DF-AEF80EDC24E5}" type="sibTrans" cxnId="{F30E7B9E-4510-1E41-9ADB-653679931836}">
      <dgm:prSet/>
      <dgm:spPr/>
      <dgm:t>
        <a:bodyPr/>
        <a:lstStyle/>
        <a:p>
          <a:endParaRPr lang="en-GB" sz="2400">
            <a:solidFill>
              <a:sysClr val="windowText" lastClr="000000"/>
            </a:solidFill>
          </a:endParaRPr>
        </a:p>
      </dgm:t>
    </dgm:pt>
    <dgm:pt modelId="{FE83781A-E62E-2943-BF22-A74B06E373C4}">
      <dgm:prSet phldrT="[Text]" custT="1"/>
      <dgm:spPr/>
      <dgm:t>
        <a:bodyPr/>
        <a:lstStyle/>
        <a:p>
          <a:r>
            <a:rPr lang="en-GB" sz="1600"/>
            <a:t>Phylogroups</a:t>
          </a:r>
          <a:endParaRPr lang="en-GB" sz="1600" dirty="0"/>
        </a:p>
      </dgm:t>
    </dgm:pt>
    <dgm:pt modelId="{658C942E-C497-814C-AA70-15B6D0609455}" type="parTrans" cxnId="{70DCA50F-1C7A-2341-9832-3211B5602153}">
      <dgm:prSet custT="1"/>
      <dgm:spPr/>
      <dgm:t>
        <a:bodyPr/>
        <a:lstStyle/>
        <a:p>
          <a:endParaRPr lang="en-GB" sz="700">
            <a:solidFill>
              <a:sysClr val="windowText" lastClr="000000"/>
            </a:solidFill>
          </a:endParaRPr>
        </a:p>
      </dgm:t>
    </dgm:pt>
    <dgm:pt modelId="{FFF10750-BFEF-CC4E-B64D-B608AEF109D1}" type="sibTrans" cxnId="{70DCA50F-1C7A-2341-9832-3211B5602153}">
      <dgm:prSet/>
      <dgm:spPr/>
      <dgm:t>
        <a:bodyPr/>
        <a:lstStyle/>
        <a:p>
          <a:endParaRPr lang="en-GB" sz="2400">
            <a:solidFill>
              <a:sysClr val="windowText" lastClr="000000"/>
            </a:solidFill>
          </a:endParaRPr>
        </a:p>
      </dgm:t>
    </dgm:pt>
    <dgm:pt modelId="{0BF46E1B-25FE-1247-A750-BD5558A1A54F}">
      <dgm:prSet phldrT="[Text]" custT="1"/>
      <dgm:spPr/>
      <dgm:t>
        <a:bodyPr/>
        <a:lstStyle/>
        <a:p>
          <a:r>
            <a:rPr lang="en-GB" sz="1600" dirty="0"/>
            <a:t>Bacterial phenotype</a:t>
          </a:r>
        </a:p>
      </dgm:t>
    </dgm:pt>
    <dgm:pt modelId="{F0428519-AA46-E641-8F11-E009D529980B}" type="parTrans" cxnId="{16D014E1-4E45-F64C-87C4-0CA098B4EBC2}">
      <dgm:prSet custT="1"/>
      <dgm:spPr/>
      <dgm:t>
        <a:bodyPr/>
        <a:lstStyle/>
        <a:p>
          <a:endParaRPr lang="en-GB" sz="800">
            <a:solidFill>
              <a:sysClr val="windowText" lastClr="000000"/>
            </a:solidFill>
          </a:endParaRPr>
        </a:p>
      </dgm:t>
    </dgm:pt>
    <dgm:pt modelId="{3D538CBF-7917-C143-88FE-D6931412F706}" type="sibTrans" cxnId="{16D014E1-4E45-F64C-87C4-0CA098B4EBC2}">
      <dgm:prSet/>
      <dgm:spPr/>
      <dgm:t>
        <a:bodyPr/>
        <a:lstStyle/>
        <a:p>
          <a:endParaRPr lang="en-GB" sz="2400">
            <a:solidFill>
              <a:sysClr val="windowText" lastClr="000000"/>
            </a:solidFill>
          </a:endParaRPr>
        </a:p>
      </dgm:t>
    </dgm:pt>
    <dgm:pt modelId="{8CCC9F8B-7D31-174F-9F57-482300083441}">
      <dgm:prSet phldrT="[Text]" custT="1"/>
      <dgm:spPr>
        <a:solidFill>
          <a:schemeClr val="accent2">
            <a:lumMod val="50000"/>
          </a:schemeClr>
        </a:solidFill>
      </dgm:spPr>
      <dgm:t>
        <a:bodyPr/>
        <a:lstStyle/>
        <a:p>
          <a:r>
            <a:rPr lang="en-GB" sz="1600"/>
            <a:t>Genomic info</a:t>
          </a:r>
          <a:endParaRPr lang="en-GB" sz="1600" dirty="0"/>
        </a:p>
      </dgm:t>
    </dgm:pt>
    <dgm:pt modelId="{75238EF7-7627-1842-BE92-9A5D3DA3EC65}" type="parTrans" cxnId="{17CFDB6E-B25B-D84D-9617-A5F3E77C4854}">
      <dgm:prSet custT="1"/>
      <dgm:spPr/>
      <dgm:t>
        <a:bodyPr/>
        <a:lstStyle/>
        <a:p>
          <a:endParaRPr lang="en-GB" sz="700">
            <a:solidFill>
              <a:sysClr val="windowText" lastClr="000000"/>
            </a:solidFill>
          </a:endParaRPr>
        </a:p>
      </dgm:t>
    </dgm:pt>
    <dgm:pt modelId="{EC6B37E5-0432-E444-95BF-4A62698067F4}" type="sibTrans" cxnId="{17CFDB6E-B25B-D84D-9617-A5F3E77C4854}">
      <dgm:prSet/>
      <dgm:spPr/>
      <dgm:t>
        <a:bodyPr/>
        <a:lstStyle/>
        <a:p>
          <a:endParaRPr lang="en-GB" sz="2400">
            <a:solidFill>
              <a:sysClr val="windowText" lastClr="000000"/>
            </a:solidFill>
          </a:endParaRPr>
        </a:p>
      </dgm:t>
    </dgm:pt>
    <dgm:pt modelId="{26CC67BA-ADE3-E946-9871-48BEC6A0B7E9}">
      <dgm:prSet phldrT="[Text]" custT="1"/>
      <dgm:spPr/>
      <dgm:t>
        <a:bodyPr/>
        <a:lstStyle/>
        <a:p>
          <a:r>
            <a:rPr lang="en-GB" sz="1600" dirty="0"/>
            <a:t>Annotation</a:t>
          </a:r>
        </a:p>
      </dgm:t>
    </dgm:pt>
    <dgm:pt modelId="{CD7CEDA0-2B70-314F-B124-C05651B8D96A}" type="parTrans" cxnId="{8FCEA1B2-9F2E-9141-86E5-67E149963815}">
      <dgm:prSet custT="1"/>
      <dgm:spPr/>
      <dgm:t>
        <a:bodyPr/>
        <a:lstStyle/>
        <a:p>
          <a:endParaRPr lang="en-GB" sz="700">
            <a:solidFill>
              <a:sysClr val="windowText" lastClr="000000"/>
            </a:solidFill>
          </a:endParaRPr>
        </a:p>
      </dgm:t>
    </dgm:pt>
    <dgm:pt modelId="{66D6350D-030D-B54A-815B-46276AB3D1CD}" type="sibTrans" cxnId="{8FCEA1B2-9F2E-9141-86E5-67E149963815}">
      <dgm:prSet/>
      <dgm:spPr/>
      <dgm:t>
        <a:bodyPr/>
        <a:lstStyle/>
        <a:p>
          <a:endParaRPr lang="en-GB" sz="2400">
            <a:solidFill>
              <a:sysClr val="windowText" lastClr="000000"/>
            </a:solidFill>
          </a:endParaRPr>
        </a:p>
      </dgm:t>
    </dgm:pt>
    <dgm:pt modelId="{51770EA1-D803-3B4E-9BCD-ECEA3993643F}">
      <dgm:prSet phldrT="[Text]" custT="1"/>
      <dgm:spPr/>
      <dgm:t>
        <a:bodyPr/>
        <a:lstStyle/>
        <a:p>
          <a:r>
            <a:rPr lang="en-GB" sz="1600"/>
            <a:t>Pangenome Calculation</a:t>
          </a:r>
          <a:endParaRPr lang="en-GB" sz="1600" dirty="0"/>
        </a:p>
      </dgm:t>
    </dgm:pt>
    <dgm:pt modelId="{6FC8A869-FF07-1440-B5E3-2BBB9166AFC6}" type="parTrans" cxnId="{0C32192E-AF14-FC42-BFE7-D04D5F978C66}">
      <dgm:prSet custT="1"/>
      <dgm:spPr/>
      <dgm:t>
        <a:bodyPr/>
        <a:lstStyle/>
        <a:p>
          <a:endParaRPr lang="en-GB" sz="700">
            <a:solidFill>
              <a:sysClr val="windowText" lastClr="000000"/>
            </a:solidFill>
          </a:endParaRPr>
        </a:p>
      </dgm:t>
    </dgm:pt>
    <dgm:pt modelId="{938DF504-2936-194A-93C2-2B8E05320098}" type="sibTrans" cxnId="{0C32192E-AF14-FC42-BFE7-D04D5F978C66}">
      <dgm:prSet/>
      <dgm:spPr/>
      <dgm:t>
        <a:bodyPr/>
        <a:lstStyle/>
        <a:p>
          <a:endParaRPr lang="en-GB" sz="2400">
            <a:solidFill>
              <a:sysClr val="windowText" lastClr="000000"/>
            </a:solidFill>
          </a:endParaRPr>
        </a:p>
      </dgm:t>
    </dgm:pt>
    <dgm:pt modelId="{1532B815-ADBD-C74E-A5A3-A1CB5D61B6A3}">
      <dgm:prSet phldrT="[Text]" custT="1"/>
      <dgm:spPr>
        <a:solidFill>
          <a:srgbClr val="92D050"/>
        </a:solidFill>
      </dgm:spPr>
      <dgm:t>
        <a:bodyPr/>
        <a:lstStyle/>
        <a:p>
          <a:r>
            <a:rPr lang="en-GB" sz="1600"/>
            <a:t>gene P/A</a:t>
          </a:r>
          <a:endParaRPr lang="en-GB" sz="1600" dirty="0"/>
        </a:p>
      </dgm:t>
    </dgm:pt>
    <dgm:pt modelId="{5712652D-B8C2-804E-8BE6-B2D3DC37615D}" type="parTrans" cxnId="{6FC17FCE-1946-C241-A64B-5F3F46531B49}">
      <dgm:prSet custT="1"/>
      <dgm:spPr/>
      <dgm:t>
        <a:bodyPr/>
        <a:lstStyle/>
        <a:p>
          <a:endParaRPr lang="en-GB" sz="700">
            <a:solidFill>
              <a:sysClr val="windowText" lastClr="000000"/>
            </a:solidFill>
          </a:endParaRPr>
        </a:p>
      </dgm:t>
    </dgm:pt>
    <dgm:pt modelId="{52603570-7548-0E43-BA73-17CD7287A6AA}" type="sibTrans" cxnId="{6FC17FCE-1946-C241-A64B-5F3F46531B49}">
      <dgm:prSet/>
      <dgm:spPr/>
      <dgm:t>
        <a:bodyPr/>
        <a:lstStyle/>
        <a:p>
          <a:endParaRPr lang="en-GB" sz="2400">
            <a:solidFill>
              <a:sysClr val="windowText" lastClr="000000"/>
            </a:solidFill>
          </a:endParaRPr>
        </a:p>
      </dgm:t>
    </dgm:pt>
    <dgm:pt modelId="{C26CB635-888A-8B4A-9D0B-2A6D46F7A114}">
      <dgm:prSet phldrT="[Text]" custT="1"/>
      <dgm:spPr>
        <a:solidFill>
          <a:srgbClr val="92D050"/>
        </a:solidFill>
      </dgm:spPr>
      <dgm:t>
        <a:bodyPr/>
        <a:lstStyle/>
        <a:p>
          <a:r>
            <a:rPr lang="en-GB" sz="1600" dirty="0"/>
            <a:t>gene variants</a:t>
          </a:r>
        </a:p>
      </dgm:t>
    </dgm:pt>
    <dgm:pt modelId="{775DAA19-CA84-9142-A695-656D91A8AA30}" type="parTrans" cxnId="{8468A3D3-DAC0-F749-8E4D-60440A74C55C}">
      <dgm:prSet custT="1"/>
      <dgm:spPr/>
      <dgm:t>
        <a:bodyPr/>
        <a:lstStyle/>
        <a:p>
          <a:endParaRPr lang="en-GB" sz="700">
            <a:solidFill>
              <a:sysClr val="windowText" lastClr="000000"/>
            </a:solidFill>
          </a:endParaRPr>
        </a:p>
      </dgm:t>
    </dgm:pt>
    <dgm:pt modelId="{814DEEFB-0CC7-2E47-AA08-42A43AF37710}" type="sibTrans" cxnId="{8468A3D3-DAC0-F749-8E4D-60440A74C55C}">
      <dgm:prSet/>
      <dgm:spPr/>
      <dgm:t>
        <a:bodyPr/>
        <a:lstStyle/>
        <a:p>
          <a:endParaRPr lang="en-GB" sz="2400">
            <a:solidFill>
              <a:sysClr val="windowText" lastClr="000000"/>
            </a:solidFill>
          </a:endParaRPr>
        </a:p>
      </dgm:t>
    </dgm:pt>
    <dgm:pt modelId="{C4353762-46B2-5B47-A7A0-0721E65E980D}">
      <dgm:prSet phldrT="[Text]" custT="1"/>
      <dgm:spPr>
        <a:solidFill>
          <a:srgbClr val="92D050"/>
        </a:solidFill>
      </dgm:spPr>
      <dgm:t>
        <a:bodyPr/>
        <a:lstStyle/>
        <a:p>
          <a:r>
            <a:rPr lang="en-GB" sz="1600" dirty="0"/>
            <a:t>Structural variants</a:t>
          </a:r>
        </a:p>
      </dgm:t>
    </dgm:pt>
    <dgm:pt modelId="{377FC13A-2504-334F-94C7-C1DE996A7FFB}" type="parTrans" cxnId="{1C4CC130-A009-0143-BBD7-AFD0CAD4EE23}">
      <dgm:prSet custT="1"/>
      <dgm:spPr/>
      <dgm:t>
        <a:bodyPr/>
        <a:lstStyle/>
        <a:p>
          <a:endParaRPr lang="en-GB" sz="700">
            <a:solidFill>
              <a:sysClr val="windowText" lastClr="000000"/>
            </a:solidFill>
          </a:endParaRPr>
        </a:p>
      </dgm:t>
    </dgm:pt>
    <dgm:pt modelId="{FF1890EA-7138-E846-B82F-6B4657419A5E}" type="sibTrans" cxnId="{1C4CC130-A009-0143-BBD7-AFD0CAD4EE23}">
      <dgm:prSet/>
      <dgm:spPr/>
      <dgm:t>
        <a:bodyPr/>
        <a:lstStyle/>
        <a:p>
          <a:endParaRPr lang="en-GB" sz="2400">
            <a:solidFill>
              <a:sysClr val="windowText" lastClr="000000"/>
            </a:solidFill>
          </a:endParaRPr>
        </a:p>
      </dgm:t>
    </dgm:pt>
    <dgm:pt modelId="{FC1F800C-DDEE-0848-BD2A-4A0BEBF23F0D}">
      <dgm:prSet phldrT="[Text]" custT="1"/>
      <dgm:spPr/>
      <dgm:t>
        <a:bodyPr/>
        <a:lstStyle/>
        <a:p>
          <a:r>
            <a:rPr lang="en-GB" sz="1600"/>
            <a:t>BGCs (biosynthetic gene clusters)</a:t>
          </a:r>
          <a:endParaRPr lang="en-GB" sz="1600" dirty="0"/>
        </a:p>
      </dgm:t>
    </dgm:pt>
    <dgm:pt modelId="{589E4D52-7C0B-BC40-AB59-8164B404ACB0}" type="parTrans" cxnId="{1C547A8A-A1F1-E74E-8A54-76756B186D33}">
      <dgm:prSet custT="1"/>
      <dgm:spPr/>
      <dgm:t>
        <a:bodyPr/>
        <a:lstStyle/>
        <a:p>
          <a:endParaRPr lang="en-GB" sz="700">
            <a:solidFill>
              <a:sysClr val="windowText" lastClr="000000"/>
            </a:solidFill>
          </a:endParaRPr>
        </a:p>
      </dgm:t>
    </dgm:pt>
    <dgm:pt modelId="{436502D1-ABB4-274C-8238-E90B9FCCB919}" type="sibTrans" cxnId="{1C547A8A-A1F1-E74E-8A54-76756B186D33}">
      <dgm:prSet/>
      <dgm:spPr/>
      <dgm:t>
        <a:bodyPr/>
        <a:lstStyle/>
        <a:p>
          <a:endParaRPr lang="en-GB" sz="2400">
            <a:solidFill>
              <a:sysClr val="windowText" lastClr="000000"/>
            </a:solidFill>
          </a:endParaRPr>
        </a:p>
      </dgm:t>
    </dgm:pt>
    <dgm:pt modelId="{9CEF6C28-246D-4A41-9D37-31DE3A69D92F}">
      <dgm:prSet phldrT="[Text]" custT="1"/>
      <dgm:spPr/>
      <dgm:t>
        <a:bodyPr/>
        <a:lstStyle/>
        <a:p>
          <a:r>
            <a:rPr lang="en-GB" sz="1600"/>
            <a:t>Prophages</a:t>
          </a:r>
          <a:endParaRPr lang="en-GB" sz="1600" dirty="0"/>
        </a:p>
      </dgm:t>
    </dgm:pt>
    <dgm:pt modelId="{5543D0E5-D05B-A14B-B260-1E7CDCFF70E4}" type="parTrans" cxnId="{3C54C853-643C-AE49-BDD9-C71BAE833462}">
      <dgm:prSet custT="1"/>
      <dgm:spPr/>
      <dgm:t>
        <a:bodyPr/>
        <a:lstStyle/>
        <a:p>
          <a:endParaRPr lang="en-GB" sz="700">
            <a:solidFill>
              <a:sysClr val="windowText" lastClr="000000"/>
            </a:solidFill>
          </a:endParaRPr>
        </a:p>
      </dgm:t>
    </dgm:pt>
    <dgm:pt modelId="{84C30975-034F-0947-8A9F-344C0A05CA98}" type="sibTrans" cxnId="{3C54C853-643C-AE49-BDD9-C71BAE833462}">
      <dgm:prSet/>
      <dgm:spPr/>
      <dgm:t>
        <a:bodyPr/>
        <a:lstStyle/>
        <a:p>
          <a:endParaRPr lang="en-GB" sz="2400">
            <a:solidFill>
              <a:sysClr val="windowText" lastClr="000000"/>
            </a:solidFill>
          </a:endParaRPr>
        </a:p>
      </dgm:t>
    </dgm:pt>
    <dgm:pt modelId="{F24E3F75-9AF8-BD4D-9E0C-6B03AA932767}">
      <dgm:prSet phldrT="[Text]" custT="1"/>
      <dgm:spPr/>
      <dgm:t>
        <a:bodyPr/>
        <a:lstStyle/>
        <a:p>
          <a:r>
            <a:rPr lang="en-GB" sz="1600"/>
            <a:t>Cryptic prophages</a:t>
          </a:r>
          <a:endParaRPr lang="en-GB" sz="1600" dirty="0"/>
        </a:p>
      </dgm:t>
    </dgm:pt>
    <dgm:pt modelId="{A4112A92-9AB6-0F4A-9E89-E445DCC43D79}" type="parTrans" cxnId="{ECB1BDBD-C647-EE40-A464-3F933A34A7F6}">
      <dgm:prSet custT="1"/>
      <dgm:spPr/>
      <dgm:t>
        <a:bodyPr/>
        <a:lstStyle/>
        <a:p>
          <a:endParaRPr lang="en-GB" sz="700">
            <a:solidFill>
              <a:sysClr val="windowText" lastClr="000000"/>
            </a:solidFill>
          </a:endParaRPr>
        </a:p>
      </dgm:t>
    </dgm:pt>
    <dgm:pt modelId="{B32564DA-C864-AA40-8E21-8DB487BDFF49}" type="sibTrans" cxnId="{ECB1BDBD-C647-EE40-A464-3F933A34A7F6}">
      <dgm:prSet/>
      <dgm:spPr/>
      <dgm:t>
        <a:bodyPr/>
        <a:lstStyle/>
        <a:p>
          <a:endParaRPr lang="en-GB" sz="2400">
            <a:solidFill>
              <a:sysClr val="windowText" lastClr="000000"/>
            </a:solidFill>
          </a:endParaRPr>
        </a:p>
      </dgm:t>
    </dgm:pt>
    <dgm:pt modelId="{B4BFA664-7A47-B549-A7B7-C78D810E313D}">
      <dgm:prSet phldrT="[Text]" custT="1"/>
      <dgm:spPr/>
      <dgm:t>
        <a:bodyPr/>
        <a:lstStyle/>
        <a:p>
          <a:r>
            <a:rPr lang="en-GB" sz="1600"/>
            <a:t>Plasmids</a:t>
          </a:r>
          <a:endParaRPr lang="en-GB" sz="1600" dirty="0"/>
        </a:p>
      </dgm:t>
    </dgm:pt>
    <dgm:pt modelId="{5B6EE3C7-7C34-E840-9964-1622776B6AD2}" type="parTrans" cxnId="{0EB1D72B-49E0-E74B-A8C1-7E9540459883}">
      <dgm:prSet custT="1"/>
      <dgm:spPr/>
      <dgm:t>
        <a:bodyPr/>
        <a:lstStyle/>
        <a:p>
          <a:endParaRPr lang="en-GB" sz="700">
            <a:solidFill>
              <a:sysClr val="windowText" lastClr="000000"/>
            </a:solidFill>
          </a:endParaRPr>
        </a:p>
      </dgm:t>
    </dgm:pt>
    <dgm:pt modelId="{75D8AA49-DE12-F345-A662-FDFC7BBFE292}" type="sibTrans" cxnId="{0EB1D72B-49E0-E74B-A8C1-7E9540459883}">
      <dgm:prSet/>
      <dgm:spPr/>
      <dgm:t>
        <a:bodyPr/>
        <a:lstStyle/>
        <a:p>
          <a:endParaRPr lang="en-GB" sz="2400">
            <a:solidFill>
              <a:sysClr val="windowText" lastClr="000000"/>
            </a:solidFill>
          </a:endParaRPr>
        </a:p>
      </dgm:t>
    </dgm:pt>
    <dgm:pt modelId="{9DEAFFA8-84FD-DB45-8B6A-D312B13288BB}">
      <dgm:prSet phldrT="[Text]" custT="1"/>
      <dgm:spPr/>
      <dgm:t>
        <a:bodyPr/>
        <a:lstStyle/>
        <a:p>
          <a:r>
            <a:rPr lang="en-GB" sz="1600"/>
            <a:t>GFCs (Gene family clusters)</a:t>
          </a:r>
          <a:endParaRPr lang="en-GB" sz="1600" dirty="0"/>
        </a:p>
      </dgm:t>
    </dgm:pt>
    <dgm:pt modelId="{EAA32A22-72C3-5947-BA4A-6AF679821A71}" type="parTrans" cxnId="{D0FEE3A4-49E0-5C44-BDCA-FE803E5C902C}">
      <dgm:prSet custT="1"/>
      <dgm:spPr/>
      <dgm:t>
        <a:bodyPr/>
        <a:lstStyle/>
        <a:p>
          <a:endParaRPr lang="en-GB" sz="700">
            <a:solidFill>
              <a:sysClr val="windowText" lastClr="000000"/>
            </a:solidFill>
          </a:endParaRPr>
        </a:p>
      </dgm:t>
    </dgm:pt>
    <dgm:pt modelId="{3634A0F3-0B55-0541-B117-0CB813B597B0}" type="sibTrans" cxnId="{D0FEE3A4-49E0-5C44-BDCA-FE803E5C902C}">
      <dgm:prSet/>
      <dgm:spPr/>
      <dgm:t>
        <a:bodyPr/>
        <a:lstStyle/>
        <a:p>
          <a:endParaRPr lang="en-GB" sz="2400">
            <a:solidFill>
              <a:sysClr val="windowText" lastClr="000000"/>
            </a:solidFill>
          </a:endParaRPr>
        </a:p>
      </dgm:t>
    </dgm:pt>
    <dgm:pt modelId="{30CED39B-20E1-014E-991B-2E77FF6C4E04}">
      <dgm:prSet phldrT="[Text]" custT="1"/>
      <dgm:spPr>
        <a:solidFill>
          <a:srgbClr val="C00000"/>
        </a:solidFill>
      </dgm:spPr>
      <dgm:t>
        <a:bodyPr/>
        <a:lstStyle/>
        <a:p>
          <a:r>
            <a:rPr lang="en-GB" sz="1600" dirty="0"/>
            <a:t>Metformin resistance</a:t>
          </a:r>
        </a:p>
      </dgm:t>
    </dgm:pt>
    <dgm:pt modelId="{BA4B68A0-6E6F-5A45-91AD-8F179D0E5ACD}" type="parTrans" cxnId="{06B8FB86-62EE-614C-B549-942FA16D2D6F}">
      <dgm:prSet custT="1"/>
      <dgm:spPr/>
      <dgm:t>
        <a:bodyPr/>
        <a:lstStyle/>
        <a:p>
          <a:endParaRPr lang="en-GB" sz="700">
            <a:solidFill>
              <a:sysClr val="windowText" lastClr="000000"/>
            </a:solidFill>
          </a:endParaRPr>
        </a:p>
      </dgm:t>
    </dgm:pt>
    <dgm:pt modelId="{ECFD1FCC-B94C-7149-94B2-084E19157479}" type="sibTrans" cxnId="{06B8FB86-62EE-614C-B549-942FA16D2D6F}">
      <dgm:prSet/>
      <dgm:spPr/>
      <dgm:t>
        <a:bodyPr/>
        <a:lstStyle/>
        <a:p>
          <a:endParaRPr lang="en-GB" sz="2400">
            <a:solidFill>
              <a:sysClr val="windowText" lastClr="000000"/>
            </a:solidFill>
          </a:endParaRPr>
        </a:p>
      </dgm:t>
    </dgm:pt>
    <dgm:pt modelId="{0626B13A-595D-5F4B-AC81-89091281E66A}">
      <dgm:prSet phldrT="[Text]" custT="1"/>
      <dgm:spPr/>
      <dgm:t>
        <a:bodyPr/>
        <a:lstStyle/>
        <a:p>
          <a:r>
            <a:rPr lang="en-GB" sz="1400" dirty="0"/>
            <a:t>Spheroids (Kristin), worm transcription profile (</a:t>
          </a:r>
          <a:r>
            <a:rPr lang="en-GB" sz="1400" dirty="0" err="1"/>
            <a:t>Andreea</a:t>
          </a:r>
          <a:r>
            <a:rPr lang="en-GB" sz="1400" dirty="0"/>
            <a:t>)</a:t>
          </a:r>
        </a:p>
      </dgm:t>
    </dgm:pt>
    <dgm:pt modelId="{A497E7AB-EEBA-C243-A29B-DB164752438F}" type="parTrans" cxnId="{5CB66567-8A71-7445-B25E-0BC808883C7F}">
      <dgm:prSet custT="1"/>
      <dgm:spPr/>
      <dgm:t>
        <a:bodyPr/>
        <a:lstStyle/>
        <a:p>
          <a:endParaRPr lang="en-GB" sz="700">
            <a:solidFill>
              <a:sysClr val="windowText" lastClr="000000"/>
            </a:solidFill>
          </a:endParaRPr>
        </a:p>
      </dgm:t>
    </dgm:pt>
    <dgm:pt modelId="{19462D75-74F5-C349-8755-3A6E97464043}" type="sibTrans" cxnId="{5CB66567-8A71-7445-B25E-0BC808883C7F}">
      <dgm:prSet/>
      <dgm:spPr/>
      <dgm:t>
        <a:bodyPr/>
        <a:lstStyle/>
        <a:p>
          <a:endParaRPr lang="en-GB" sz="2400">
            <a:solidFill>
              <a:sysClr val="windowText" lastClr="000000"/>
            </a:solidFill>
          </a:endParaRPr>
        </a:p>
      </dgm:t>
    </dgm:pt>
    <dgm:pt modelId="{24D3A2AA-C679-F346-8C73-D6E1CA3FC6CF}">
      <dgm:prSet phldrT="[Text]" custT="1"/>
      <dgm:spPr>
        <a:solidFill>
          <a:srgbClr val="C00000"/>
        </a:solidFill>
      </dgm:spPr>
      <dgm:t>
        <a:bodyPr/>
        <a:lstStyle/>
        <a:p>
          <a:r>
            <a:rPr lang="en-GB" sz="1600" dirty="0"/>
            <a:t>Directed/experimental evolution</a:t>
          </a:r>
        </a:p>
      </dgm:t>
    </dgm:pt>
    <dgm:pt modelId="{73A7B024-1F5F-374E-8169-AFB458D0A814}" type="parTrans" cxnId="{82E3F137-65F5-934B-9421-A6A9647E5E96}">
      <dgm:prSet/>
      <dgm:spPr/>
      <dgm:t>
        <a:bodyPr/>
        <a:lstStyle/>
        <a:p>
          <a:endParaRPr lang="en-GB"/>
        </a:p>
      </dgm:t>
    </dgm:pt>
    <dgm:pt modelId="{B55CBAF3-E78F-7F46-8ED0-4CEFB9A6A294}" type="sibTrans" cxnId="{82E3F137-65F5-934B-9421-A6A9647E5E96}">
      <dgm:prSet/>
      <dgm:spPr/>
      <dgm:t>
        <a:bodyPr/>
        <a:lstStyle/>
        <a:p>
          <a:endParaRPr lang="en-GB"/>
        </a:p>
      </dgm:t>
    </dgm:pt>
    <dgm:pt modelId="{DAEC6E1D-04FC-374A-870D-185046C0D653}" type="pres">
      <dgm:prSet presAssocID="{664A287C-41D6-784E-9A04-D999FE65CE6F}" presName="diagram" presStyleCnt="0">
        <dgm:presLayoutVars>
          <dgm:chPref val="1"/>
          <dgm:dir/>
          <dgm:animOne val="branch"/>
          <dgm:animLvl val="lvl"/>
          <dgm:resizeHandles val="exact"/>
        </dgm:presLayoutVars>
      </dgm:prSet>
      <dgm:spPr/>
    </dgm:pt>
    <dgm:pt modelId="{CFE22521-C07E-F844-BF44-3E0D5829E00D}" type="pres">
      <dgm:prSet presAssocID="{213C55AC-6131-7449-82C4-76A7469E8AE6}" presName="root1" presStyleCnt="0"/>
      <dgm:spPr/>
    </dgm:pt>
    <dgm:pt modelId="{5B60A368-7BB3-F34B-9150-6E76DFBC9159}" type="pres">
      <dgm:prSet presAssocID="{213C55AC-6131-7449-82C4-76A7469E8AE6}" presName="LevelOneTextNode" presStyleLbl="node0" presStyleIdx="0" presStyleCnt="1" custScaleX="148535" custScaleY="157690" custLinFactNeighborX="-24163">
        <dgm:presLayoutVars>
          <dgm:chPref val="3"/>
        </dgm:presLayoutVars>
      </dgm:prSet>
      <dgm:spPr/>
    </dgm:pt>
    <dgm:pt modelId="{93B8448E-9487-7E42-85DB-D349C9C48DD1}" type="pres">
      <dgm:prSet presAssocID="{213C55AC-6131-7449-82C4-76A7469E8AE6}" presName="level2hierChild" presStyleCnt="0"/>
      <dgm:spPr/>
    </dgm:pt>
    <dgm:pt modelId="{A02A2F15-92AC-FC4C-9ED0-FD08FEB6FADC}" type="pres">
      <dgm:prSet presAssocID="{3B105421-36E3-C048-BEA9-CB1C722B6A59}" presName="conn2-1" presStyleLbl="parChTrans1D2" presStyleIdx="0" presStyleCnt="6"/>
      <dgm:spPr/>
    </dgm:pt>
    <dgm:pt modelId="{2842C51F-8E9A-5B41-AED4-B530DCB9B452}" type="pres">
      <dgm:prSet presAssocID="{3B105421-36E3-C048-BEA9-CB1C722B6A59}" presName="connTx" presStyleLbl="parChTrans1D2" presStyleIdx="0" presStyleCnt="6"/>
      <dgm:spPr/>
    </dgm:pt>
    <dgm:pt modelId="{518AA619-5EC9-EE45-8293-F76673DDFC7A}" type="pres">
      <dgm:prSet presAssocID="{DC800FD0-1EAD-1B40-A623-D17558001C8E}" presName="root2" presStyleCnt="0"/>
      <dgm:spPr/>
    </dgm:pt>
    <dgm:pt modelId="{7436CD22-551C-4E49-A91E-C2A9F73438BE}" type="pres">
      <dgm:prSet presAssocID="{DC800FD0-1EAD-1B40-A623-D17558001C8E}" presName="LevelTwoTextNode" presStyleLbl="node2" presStyleIdx="0" presStyleCnt="6" custLinFactY="-55731" custLinFactNeighborX="10652" custLinFactNeighborY="-100000">
        <dgm:presLayoutVars>
          <dgm:chPref val="3"/>
        </dgm:presLayoutVars>
      </dgm:prSet>
      <dgm:spPr/>
    </dgm:pt>
    <dgm:pt modelId="{2E96A60A-59F9-B24C-86F1-6AB556671812}" type="pres">
      <dgm:prSet presAssocID="{DC800FD0-1EAD-1B40-A623-D17558001C8E}" presName="level3hierChild" presStyleCnt="0"/>
      <dgm:spPr/>
    </dgm:pt>
    <dgm:pt modelId="{E0EF5846-1DD4-D74C-961A-C58B328BA986}" type="pres">
      <dgm:prSet presAssocID="{F0428519-AA46-E641-8F11-E009D529980B}" presName="conn2-1" presStyleLbl="parChTrans1D2" presStyleIdx="1" presStyleCnt="6"/>
      <dgm:spPr/>
    </dgm:pt>
    <dgm:pt modelId="{A9391B36-C0A7-CF44-9350-3B1408D1B858}" type="pres">
      <dgm:prSet presAssocID="{F0428519-AA46-E641-8F11-E009D529980B}" presName="connTx" presStyleLbl="parChTrans1D2" presStyleIdx="1" presStyleCnt="6"/>
      <dgm:spPr/>
    </dgm:pt>
    <dgm:pt modelId="{EAD28EF7-62EA-394B-B975-EF0187DFDA8B}" type="pres">
      <dgm:prSet presAssocID="{0BF46E1B-25FE-1247-A750-BD5558A1A54F}" presName="root2" presStyleCnt="0"/>
      <dgm:spPr/>
    </dgm:pt>
    <dgm:pt modelId="{6BD94FBD-18EE-6847-9446-59F3C711D363}" type="pres">
      <dgm:prSet presAssocID="{0BF46E1B-25FE-1247-A750-BD5558A1A54F}" presName="LevelTwoTextNode" presStyleLbl="node2" presStyleIdx="1" presStyleCnt="6" custLinFactY="-42014" custLinFactNeighborX="9135" custLinFactNeighborY="-100000">
        <dgm:presLayoutVars>
          <dgm:chPref val="3"/>
        </dgm:presLayoutVars>
      </dgm:prSet>
      <dgm:spPr/>
    </dgm:pt>
    <dgm:pt modelId="{2BF80C8C-E27A-694A-9816-3C61BFD1E9C0}" type="pres">
      <dgm:prSet presAssocID="{0BF46E1B-25FE-1247-A750-BD5558A1A54F}" presName="level3hierChild" presStyleCnt="0"/>
      <dgm:spPr/>
    </dgm:pt>
    <dgm:pt modelId="{3DD4A408-3E43-E545-945A-795A1AB2809E}" type="pres">
      <dgm:prSet presAssocID="{75238EF7-7627-1842-BE92-9A5D3DA3EC65}" presName="conn2-1" presStyleLbl="parChTrans1D2" presStyleIdx="2" presStyleCnt="6"/>
      <dgm:spPr/>
    </dgm:pt>
    <dgm:pt modelId="{AD05D66A-6DD9-744B-ADC3-37E8B9808259}" type="pres">
      <dgm:prSet presAssocID="{75238EF7-7627-1842-BE92-9A5D3DA3EC65}" presName="connTx" presStyleLbl="parChTrans1D2" presStyleIdx="2" presStyleCnt="6"/>
      <dgm:spPr/>
    </dgm:pt>
    <dgm:pt modelId="{F183FCB6-4787-6643-B8F0-3B09DF414C86}" type="pres">
      <dgm:prSet presAssocID="{8CCC9F8B-7D31-174F-9F57-482300083441}" presName="root2" presStyleCnt="0"/>
      <dgm:spPr/>
    </dgm:pt>
    <dgm:pt modelId="{3CB33254-FE0C-4B4F-8D43-B6C72FF97FCD}" type="pres">
      <dgm:prSet presAssocID="{8CCC9F8B-7D31-174F-9F57-482300083441}" presName="LevelTwoTextNode" presStyleLbl="node2" presStyleIdx="2" presStyleCnt="6" custLinFactY="113533" custLinFactNeighborX="6466" custLinFactNeighborY="200000">
        <dgm:presLayoutVars>
          <dgm:chPref val="3"/>
        </dgm:presLayoutVars>
      </dgm:prSet>
      <dgm:spPr/>
    </dgm:pt>
    <dgm:pt modelId="{D9C4B345-3E8B-6949-A062-277A02CD2E37}" type="pres">
      <dgm:prSet presAssocID="{8CCC9F8B-7D31-174F-9F57-482300083441}" presName="level3hierChild" presStyleCnt="0"/>
      <dgm:spPr/>
    </dgm:pt>
    <dgm:pt modelId="{7A7FC3F1-0F42-1A4A-8F47-9F5249A0C534}" type="pres">
      <dgm:prSet presAssocID="{CD7CEDA0-2B70-314F-B124-C05651B8D96A}" presName="conn2-1" presStyleLbl="parChTrans1D3" presStyleIdx="0" presStyleCnt="5"/>
      <dgm:spPr/>
    </dgm:pt>
    <dgm:pt modelId="{A5856A6E-E488-C74E-A70F-68B13743148D}" type="pres">
      <dgm:prSet presAssocID="{CD7CEDA0-2B70-314F-B124-C05651B8D96A}" presName="connTx" presStyleLbl="parChTrans1D3" presStyleIdx="0" presStyleCnt="5"/>
      <dgm:spPr/>
    </dgm:pt>
    <dgm:pt modelId="{5FAD009E-EDA0-B847-AE4C-D74EC1F520A9}" type="pres">
      <dgm:prSet presAssocID="{26CC67BA-ADE3-E946-9871-48BEC6A0B7E9}" presName="root2" presStyleCnt="0"/>
      <dgm:spPr/>
    </dgm:pt>
    <dgm:pt modelId="{D75C6689-4C4E-6946-8F70-C86F456FC421}" type="pres">
      <dgm:prSet presAssocID="{26CC67BA-ADE3-E946-9871-48BEC6A0B7E9}" presName="LevelTwoTextNode" presStyleLbl="node3" presStyleIdx="0" presStyleCnt="5" custLinFactNeighborX="63137" custLinFactNeighborY="26502">
        <dgm:presLayoutVars>
          <dgm:chPref val="3"/>
        </dgm:presLayoutVars>
      </dgm:prSet>
      <dgm:spPr/>
    </dgm:pt>
    <dgm:pt modelId="{608413F5-92AA-5946-AD8B-81CD284A1A3D}" type="pres">
      <dgm:prSet presAssocID="{26CC67BA-ADE3-E946-9871-48BEC6A0B7E9}" presName="level3hierChild" presStyleCnt="0"/>
      <dgm:spPr/>
    </dgm:pt>
    <dgm:pt modelId="{AE342C17-5D15-5142-B3A6-947B321F3614}" type="pres">
      <dgm:prSet presAssocID="{6FC8A869-FF07-1440-B5E3-2BBB9166AFC6}" presName="conn2-1" presStyleLbl="parChTrans1D4" presStyleIdx="0" presStyleCnt="7"/>
      <dgm:spPr/>
    </dgm:pt>
    <dgm:pt modelId="{C43246BD-401A-094E-9630-B1A529380051}" type="pres">
      <dgm:prSet presAssocID="{6FC8A869-FF07-1440-B5E3-2BBB9166AFC6}" presName="connTx" presStyleLbl="parChTrans1D4" presStyleIdx="0" presStyleCnt="7"/>
      <dgm:spPr/>
    </dgm:pt>
    <dgm:pt modelId="{40FA2DD2-051E-B24B-A8D9-8B50B4CB4E31}" type="pres">
      <dgm:prSet presAssocID="{51770EA1-D803-3B4E-9BCD-ECEA3993643F}" presName="root2" presStyleCnt="0"/>
      <dgm:spPr/>
    </dgm:pt>
    <dgm:pt modelId="{2A474A6C-A021-E743-8678-99D6D10891AF}" type="pres">
      <dgm:prSet presAssocID="{51770EA1-D803-3B4E-9BCD-ECEA3993643F}" presName="LevelTwoTextNode" presStyleLbl="node4" presStyleIdx="0" presStyleCnt="7" custLinFactNeighborX="63137" custLinFactNeighborY="26502">
        <dgm:presLayoutVars>
          <dgm:chPref val="3"/>
        </dgm:presLayoutVars>
      </dgm:prSet>
      <dgm:spPr/>
    </dgm:pt>
    <dgm:pt modelId="{052926ED-42A6-C148-91C5-DD3FBFEB1554}" type="pres">
      <dgm:prSet presAssocID="{51770EA1-D803-3B4E-9BCD-ECEA3993643F}" presName="level3hierChild" presStyleCnt="0"/>
      <dgm:spPr/>
    </dgm:pt>
    <dgm:pt modelId="{AB73467C-A902-E641-B783-4BF59645D4D0}" type="pres">
      <dgm:prSet presAssocID="{5712652D-B8C2-804E-8BE6-B2D3DC37615D}" presName="conn2-1" presStyleLbl="parChTrans1D4" presStyleIdx="1" presStyleCnt="7"/>
      <dgm:spPr/>
    </dgm:pt>
    <dgm:pt modelId="{50A3624D-3F66-9544-9339-6DCF1D8B8368}" type="pres">
      <dgm:prSet presAssocID="{5712652D-B8C2-804E-8BE6-B2D3DC37615D}" presName="connTx" presStyleLbl="parChTrans1D4" presStyleIdx="1" presStyleCnt="7"/>
      <dgm:spPr/>
    </dgm:pt>
    <dgm:pt modelId="{CEB4BF81-0DF4-354E-AF6D-0EEEFCD39F47}" type="pres">
      <dgm:prSet presAssocID="{1532B815-ADBD-C74E-A5A3-A1CB5D61B6A3}" presName="root2" presStyleCnt="0"/>
      <dgm:spPr/>
    </dgm:pt>
    <dgm:pt modelId="{8C697E48-F16A-DE4A-9CEE-074F17B64604}" type="pres">
      <dgm:prSet presAssocID="{1532B815-ADBD-C74E-A5A3-A1CB5D61B6A3}" presName="LevelTwoTextNode" presStyleLbl="node4" presStyleIdx="1" presStyleCnt="7" custLinFactNeighborX="63137" custLinFactNeighborY="26502">
        <dgm:presLayoutVars>
          <dgm:chPref val="3"/>
        </dgm:presLayoutVars>
      </dgm:prSet>
      <dgm:spPr/>
    </dgm:pt>
    <dgm:pt modelId="{744FE011-35F7-6B4D-B8A6-3BC26EBD20F7}" type="pres">
      <dgm:prSet presAssocID="{1532B815-ADBD-C74E-A5A3-A1CB5D61B6A3}" presName="level3hierChild" presStyleCnt="0"/>
      <dgm:spPr/>
    </dgm:pt>
    <dgm:pt modelId="{33A2EEF2-DC94-024A-A7D6-BB4612D8EEDC}" type="pres">
      <dgm:prSet presAssocID="{775DAA19-CA84-9142-A695-656D91A8AA30}" presName="conn2-1" presStyleLbl="parChTrans1D4" presStyleIdx="2" presStyleCnt="7"/>
      <dgm:spPr/>
    </dgm:pt>
    <dgm:pt modelId="{555F4D97-A88B-1A46-9178-04AA3C709075}" type="pres">
      <dgm:prSet presAssocID="{775DAA19-CA84-9142-A695-656D91A8AA30}" presName="connTx" presStyleLbl="parChTrans1D4" presStyleIdx="2" presStyleCnt="7"/>
      <dgm:spPr/>
    </dgm:pt>
    <dgm:pt modelId="{CFF0FD6F-8CE0-E74D-AEBD-5081DA0C9FED}" type="pres">
      <dgm:prSet presAssocID="{C26CB635-888A-8B4A-9D0B-2A6D46F7A114}" presName="root2" presStyleCnt="0"/>
      <dgm:spPr/>
    </dgm:pt>
    <dgm:pt modelId="{04707000-A5EE-DE46-847A-CE0AFB54626F}" type="pres">
      <dgm:prSet presAssocID="{C26CB635-888A-8B4A-9D0B-2A6D46F7A114}" presName="LevelTwoTextNode" presStyleLbl="node4" presStyleIdx="2" presStyleCnt="7" custLinFactNeighborX="63137" custLinFactNeighborY="26502">
        <dgm:presLayoutVars>
          <dgm:chPref val="3"/>
        </dgm:presLayoutVars>
      </dgm:prSet>
      <dgm:spPr/>
    </dgm:pt>
    <dgm:pt modelId="{89DA2487-0A31-384E-9E9E-1FF7D9A4C9B3}" type="pres">
      <dgm:prSet presAssocID="{C26CB635-888A-8B4A-9D0B-2A6D46F7A114}" presName="level3hierChild" presStyleCnt="0"/>
      <dgm:spPr/>
    </dgm:pt>
    <dgm:pt modelId="{ED89B5F1-830B-E14F-82DA-F51EB8769892}" type="pres">
      <dgm:prSet presAssocID="{377FC13A-2504-334F-94C7-C1DE996A7FFB}" presName="conn2-1" presStyleLbl="parChTrans1D4" presStyleIdx="3" presStyleCnt="7"/>
      <dgm:spPr/>
    </dgm:pt>
    <dgm:pt modelId="{E7CC0467-670E-124E-991F-9575ED074888}" type="pres">
      <dgm:prSet presAssocID="{377FC13A-2504-334F-94C7-C1DE996A7FFB}" presName="connTx" presStyleLbl="parChTrans1D4" presStyleIdx="3" presStyleCnt="7"/>
      <dgm:spPr/>
    </dgm:pt>
    <dgm:pt modelId="{63E53166-C95F-4448-BE71-79065632F4F1}" type="pres">
      <dgm:prSet presAssocID="{C4353762-46B2-5B47-A7A0-0721E65E980D}" presName="root2" presStyleCnt="0"/>
      <dgm:spPr/>
    </dgm:pt>
    <dgm:pt modelId="{50491DD6-57CF-3845-86FF-5BF70E0C6EAA}" type="pres">
      <dgm:prSet presAssocID="{C4353762-46B2-5B47-A7A0-0721E65E980D}" presName="LevelTwoTextNode" presStyleLbl="node4" presStyleIdx="3" presStyleCnt="7" custLinFactNeighborX="63137" custLinFactNeighborY="26502">
        <dgm:presLayoutVars>
          <dgm:chPref val="3"/>
        </dgm:presLayoutVars>
      </dgm:prSet>
      <dgm:spPr/>
    </dgm:pt>
    <dgm:pt modelId="{58B86D5B-C794-014E-926F-ADE2AD37FC36}" type="pres">
      <dgm:prSet presAssocID="{C4353762-46B2-5B47-A7A0-0721E65E980D}" presName="level3hierChild" presStyleCnt="0"/>
      <dgm:spPr/>
    </dgm:pt>
    <dgm:pt modelId="{D222917B-EC1E-F64B-A2B5-FC696D84F698}" type="pres">
      <dgm:prSet presAssocID="{A9524199-3D44-8049-818E-4665B4924927}" presName="conn2-1" presStyleLbl="parChTrans1D4" presStyleIdx="4" presStyleCnt="7"/>
      <dgm:spPr/>
    </dgm:pt>
    <dgm:pt modelId="{9522FB87-E0CB-2147-9412-D6DC5E49D345}" type="pres">
      <dgm:prSet presAssocID="{A9524199-3D44-8049-818E-4665B4924927}" presName="connTx" presStyleLbl="parChTrans1D4" presStyleIdx="4" presStyleCnt="7"/>
      <dgm:spPr/>
    </dgm:pt>
    <dgm:pt modelId="{E6DC05A0-2A73-B744-A966-DF056DFE2A48}" type="pres">
      <dgm:prSet presAssocID="{3C184F70-5009-C64D-9D28-78DA49375502}" presName="root2" presStyleCnt="0"/>
      <dgm:spPr/>
    </dgm:pt>
    <dgm:pt modelId="{58BEE22D-BCC7-524A-B427-6192824D8E72}" type="pres">
      <dgm:prSet presAssocID="{3C184F70-5009-C64D-9D28-78DA49375502}" presName="LevelTwoTextNode" presStyleLbl="node4" presStyleIdx="4" presStyleCnt="7" custLinFactNeighborX="63137" custLinFactNeighborY="26502">
        <dgm:presLayoutVars>
          <dgm:chPref val="3"/>
        </dgm:presLayoutVars>
      </dgm:prSet>
      <dgm:spPr/>
    </dgm:pt>
    <dgm:pt modelId="{AFECBEF3-5621-3C48-B441-12E81D96DF42}" type="pres">
      <dgm:prSet presAssocID="{3C184F70-5009-C64D-9D28-78DA49375502}" presName="level3hierChild" presStyleCnt="0"/>
      <dgm:spPr/>
    </dgm:pt>
    <dgm:pt modelId="{044A3090-BF6A-004F-8C70-FA6D0715E53A}" type="pres">
      <dgm:prSet presAssocID="{658C942E-C497-814C-AA70-15B6D0609455}" presName="conn2-1" presStyleLbl="parChTrans1D3" presStyleIdx="1" presStyleCnt="5"/>
      <dgm:spPr/>
    </dgm:pt>
    <dgm:pt modelId="{B3079B0E-DCC2-C440-B55A-64541196570D}" type="pres">
      <dgm:prSet presAssocID="{658C942E-C497-814C-AA70-15B6D0609455}" presName="connTx" presStyleLbl="parChTrans1D3" presStyleIdx="1" presStyleCnt="5"/>
      <dgm:spPr/>
    </dgm:pt>
    <dgm:pt modelId="{292280E3-54A1-1749-BBEF-7DC93F0541F8}" type="pres">
      <dgm:prSet presAssocID="{FE83781A-E62E-2943-BF22-A74B06E373C4}" presName="root2" presStyleCnt="0"/>
      <dgm:spPr/>
    </dgm:pt>
    <dgm:pt modelId="{A0C6E547-C6D5-6B4B-BF3F-2A8C066509CA}" type="pres">
      <dgm:prSet presAssocID="{FE83781A-E62E-2943-BF22-A74B06E373C4}" presName="LevelTwoTextNode" presStyleLbl="node3" presStyleIdx="1" presStyleCnt="5" custLinFactNeighborX="63137" custLinFactNeighborY="26502">
        <dgm:presLayoutVars>
          <dgm:chPref val="3"/>
        </dgm:presLayoutVars>
      </dgm:prSet>
      <dgm:spPr/>
    </dgm:pt>
    <dgm:pt modelId="{D835F82C-640C-D147-81AB-41F9DCF58859}" type="pres">
      <dgm:prSet presAssocID="{FE83781A-E62E-2943-BF22-A74B06E373C4}" presName="level3hierChild" presStyleCnt="0"/>
      <dgm:spPr/>
    </dgm:pt>
    <dgm:pt modelId="{1F982A39-D233-AB4B-9ABA-A12A895CEBDE}" type="pres">
      <dgm:prSet presAssocID="{589E4D52-7C0B-BC40-AB59-8164B404ACB0}" presName="conn2-1" presStyleLbl="parChTrans1D3" presStyleIdx="2" presStyleCnt="5"/>
      <dgm:spPr/>
    </dgm:pt>
    <dgm:pt modelId="{56C52BC8-2F59-0B47-B3F9-CB21B10F1CB0}" type="pres">
      <dgm:prSet presAssocID="{589E4D52-7C0B-BC40-AB59-8164B404ACB0}" presName="connTx" presStyleLbl="parChTrans1D3" presStyleIdx="2" presStyleCnt="5"/>
      <dgm:spPr/>
    </dgm:pt>
    <dgm:pt modelId="{6AEF8EBB-143E-2745-9EE2-F9EC5E92871A}" type="pres">
      <dgm:prSet presAssocID="{FC1F800C-DDEE-0848-BD2A-4A0BEBF23F0D}" presName="root2" presStyleCnt="0"/>
      <dgm:spPr/>
    </dgm:pt>
    <dgm:pt modelId="{5D761D32-269A-754B-9A3E-B21513B0AA55}" type="pres">
      <dgm:prSet presAssocID="{FC1F800C-DDEE-0848-BD2A-4A0BEBF23F0D}" presName="LevelTwoTextNode" presStyleLbl="node3" presStyleIdx="2" presStyleCnt="5" custLinFactNeighborX="63137" custLinFactNeighborY="26502">
        <dgm:presLayoutVars>
          <dgm:chPref val="3"/>
        </dgm:presLayoutVars>
      </dgm:prSet>
      <dgm:spPr/>
    </dgm:pt>
    <dgm:pt modelId="{7A322ACF-77DF-F544-971B-6216193B568B}" type="pres">
      <dgm:prSet presAssocID="{FC1F800C-DDEE-0848-BD2A-4A0BEBF23F0D}" presName="level3hierChild" presStyleCnt="0"/>
      <dgm:spPr/>
    </dgm:pt>
    <dgm:pt modelId="{003C2B6F-FFD9-5949-A8E2-294A67708493}" type="pres">
      <dgm:prSet presAssocID="{EAA32A22-72C3-5947-BA4A-6AF679821A71}" presName="conn2-1" presStyleLbl="parChTrans1D4" presStyleIdx="5" presStyleCnt="7"/>
      <dgm:spPr/>
    </dgm:pt>
    <dgm:pt modelId="{F7FFBE35-3D30-B449-BB07-D541464FEBCA}" type="pres">
      <dgm:prSet presAssocID="{EAA32A22-72C3-5947-BA4A-6AF679821A71}" presName="connTx" presStyleLbl="parChTrans1D4" presStyleIdx="5" presStyleCnt="7"/>
      <dgm:spPr/>
    </dgm:pt>
    <dgm:pt modelId="{7CE7F8D5-7E56-9041-8F85-911ED6718EB8}" type="pres">
      <dgm:prSet presAssocID="{9DEAFFA8-84FD-DB45-8B6A-D312B13288BB}" presName="root2" presStyleCnt="0"/>
      <dgm:spPr/>
    </dgm:pt>
    <dgm:pt modelId="{4684B241-0E8D-0948-987F-0898F843507C}" type="pres">
      <dgm:prSet presAssocID="{9DEAFFA8-84FD-DB45-8B6A-D312B13288BB}" presName="LevelTwoTextNode" presStyleLbl="node4" presStyleIdx="5" presStyleCnt="7" custLinFactNeighborX="63137" custLinFactNeighborY="26502">
        <dgm:presLayoutVars>
          <dgm:chPref val="3"/>
        </dgm:presLayoutVars>
      </dgm:prSet>
      <dgm:spPr/>
    </dgm:pt>
    <dgm:pt modelId="{75D57F6B-A0F5-FF4C-9B66-7A385FEEEC2A}" type="pres">
      <dgm:prSet presAssocID="{9DEAFFA8-84FD-DB45-8B6A-D312B13288BB}" presName="level3hierChild" presStyleCnt="0"/>
      <dgm:spPr/>
    </dgm:pt>
    <dgm:pt modelId="{C003AB87-4B5B-E749-9D44-2ED3E1167503}" type="pres">
      <dgm:prSet presAssocID="{5543D0E5-D05B-A14B-B260-1E7CDCFF70E4}" presName="conn2-1" presStyleLbl="parChTrans1D3" presStyleIdx="3" presStyleCnt="5"/>
      <dgm:spPr/>
    </dgm:pt>
    <dgm:pt modelId="{431275FD-9664-8740-A7C5-E6B987DEB363}" type="pres">
      <dgm:prSet presAssocID="{5543D0E5-D05B-A14B-B260-1E7CDCFF70E4}" presName="connTx" presStyleLbl="parChTrans1D3" presStyleIdx="3" presStyleCnt="5"/>
      <dgm:spPr/>
    </dgm:pt>
    <dgm:pt modelId="{CB3D5897-06D9-0D40-87DA-59679412E21C}" type="pres">
      <dgm:prSet presAssocID="{9CEF6C28-246D-4A41-9D37-31DE3A69D92F}" presName="root2" presStyleCnt="0"/>
      <dgm:spPr/>
    </dgm:pt>
    <dgm:pt modelId="{6ABB0C35-6AA5-4046-8A91-5341F1609514}" type="pres">
      <dgm:prSet presAssocID="{9CEF6C28-246D-4A41-9D37-31DE3A69D92F}" presName="LevelTwoTextNode" presStyleLbl="node3" presStyleIdx="3" presStyleCnt="5" custLinFactNeighborX="63137" custLinFactNeighborY="26502">
        <dgm:presLayoutVars>
          <dgm:chPref val="3"/>
        </dgm:presLayoutVars>
      </dgm:prSet>
      <dgm:spPr/>
    </dgm:pt>
    <dgm:pt modelId="{39723645-2785-E74A-B0C7-AE46438CC261}" type="pres">
      <dgm:prSet presAssocID="{9CEF6C28-246D-4A41-9D37-31DE3A69D92F}" presName="level3hierChild" presStyleCnt="0"/>
      <dgm:spPr/>
    </dgm:pt>
    <dgm:pt modelId="{A58C9F66-6497-3F48-9D77-35373D2F66F7}" type="pres">
      <dgm:prSet presAssocID="{A4112A92-9AB6-0F4A-9E89-E445DCC43D79}" presName="conn2-1" presStyleLbl="parChTrans1D4" presStyleIdx="6" presStyleCnt="7"/>
      <dgm:spPr/>
    </dgm:pt>
    <dgm:pt modelId="{0C77E36F-799F-D94C-8AEF-18CA3BA9F2C0}" type="pres">
      <dgm:prSet presAssocID="{A4112A92-9AB6-0F4A-9E89-E445DCC43D79}" presName="connTx" presStyleLbl="parChTrans1D4" presStyleIdx="6" presStyleCnt="7"/>
      <dgm:spPr/>
    </dgm:pt>
    <dgm:pt modelId="{62022125-11F4-6E4C-A2AE-0AF9A9490F45}" type="pres">
      <dgm:prSet presAssocID="{F24E3F75-9AF8-BD4D-9E0C-6B03AA932767}" presName="root2" presStyleCnt="0"/>
      <dgm:spPr/>
    </dgm:pt>
    <dgm:pt modelId="{88B210B3-098B-D84A-9362-CF6483B691FE}" type="pres">
      <dgm:prSet presAssocID="{F24E3F75-9AF8-BD4D-9E0C-6B03AA932767}" presName="LevelTwoTextNode" presStyleLbl="node4" presStyleIdx="6" presStyleCnt="7" custLinFactNeighborX="63137" custLinFactNeighborY="26502">
        <dgm:presLayoutVars>
          <dgm:chPref val="3"/>
        </dgm:presLayoutVars>
      </dgm:prSet>
      <dgm:spPr/>
    </dgm:pt>
    <dgm:pt modelId="{8C27556A-67F1-DF4F-92EE-647AC7E9EBFF}" type="pres">
      <dgm:prSet presAssocID="{F24E3F75-9AF8-BD4D-9E0C-6B03AA932767}" presName="level3hierChild" presStyleCnt="0"/>
      <dgm:spPr/>
    </dgm:pt>
    <dgm:pt modelId="{0A0AF3E0-F915-1941-926E-2A8CF7CA73B1}" type="pres">
      <dgm:prSet presAssocID="{5B6EE3C7-7C34-E840-9964-1622776B6AD2}" presName="conn2-1" presStyleLbl="parChTrans1D3" presStyleIdx="4" presStyleCnt="5"/>
      <dgm:spPr/>
    </dgm:pt>
    <dgm:pt modelId="{680C20CC-D4B5-BA44-9DFC-746BCABBF89E}" type="pres">
      <dgm:prSet presAssocID="{5B6EE3C7-7C34-E840-9964-1622776B6AD2}" presName="connTx" presStyleLbl="parChTrans1D3" presStyleIdx="4" presStyleCnt="5"/>
      <dgm:spPr/>
    </dgm:pt>
    <dgm:pt modelId="{07ED0E3D-1A2D-4F47-87C9-41B97154C8A4}" type="pres">
      <dgm:prSet presAssocID="{B4BFA664-7A47-B549-A7B7-C78D810E313D}" presName="root2" presStyleCnt="0"/>
      <dgm:spPr/>
    </dgm:pt>
    <dgm:pt modelId="{5652E383-1A3B-C84F-9270-69CD689CB5D3}" type="pres">
      <dgm:prSet presAssocID="{B4BFA664-7A47-B549-A7B7-C78D810E313D}" presName="LevelTwoTextNode" presStyleLbl="node3" presStyleIdx="4" presStyleCnt="5" custLinFactNeighborX="63137" custLinFactNeighborY="26502">
        <dgm:presLayoutVars>
          <dgm:chPref val="3"/>
        </dgm:presLayoutVars>
      </dgm:prSet>
      <dgm:spPr/>
    </dgm:pt>
    <dgm:pt modelId="{5CC5E7B5-7BB0-5442-B7C5-8E515902B8D6}" type="pres">
      <dgm:prSet presAssocID="{B4BFA664-7A47-B549-A7B7-C78D810E313D}" presName="level3hierChild" presStyleCnt="0"/>
      <dgm:spPr/>
    </dgm:pt>
    <dgm:pt modelId="{5C4EF851-B3E7-F94C-BAB0-263CD2F7E0DD}" type="pres">
      <dgm:prSet presAssocID="{BA4B68A0-6E6F-5A45-91AD-8F179D0E5ACD}" presName="conn2-1" presStyleLbl="parChTrans1D2" presStyleIdx="3" presStyleCnt="6"/>
      <dgm:spPr/>
    </dgm:pt>
    <dgm:pt modelId="{90EEE3E6-9AB0-524B-AF8C-CC97D402A8A6}" type="pres">
      <dgm:prSet presAssocID="{BA4B68A0-6E6F-5A45-91AD-8F179D0E5ACD}" presName="connTx" presStyleLbl="parChTrans1D2" presStyleIdx="3" presStyleCnt="6"/>
      <dgm:spPr/>
    </dgm:pt>
    <dgm:pt modelId="{60E049CF-B63D-2B41-88C6-F333CFD6A919}" type="pres">
      <dgm:prSet presAssocID="{30CED39B-20E1-014E-991B-2E77FF6C4E04}" presName="root2" presStyleCnt="0"/>
      <dgm:spPr/>
    </dgm:pt>
    <dgm:pt modelId="{B1A8EE4F-25E8-4B43-8688-C90D63FB96CB}" type="pres">
      <dgm:prSet presAssocID="{30CED39B-20E1-014E-991B-2E77FF6C4E04}" presName="LevelTwoTextNode" presStyleLbl="node2" presStyleIdx="3" presStyleCnt="6" custLinFactNeighborX="8457" custLinFactNeighborY="-73407">
        <dgm:presLayoutVars>
          <dgm:chPref val="3"/>
        </dgm:presLayoutVars>
      </dgm:prSet>
      <dgm:spPr/>
    </dgm:pt>
    <dgm:pt modelId="{E3792565-79EA-8A4F-8C87-24A908F5857A}" type="pres">
      <dgm:prSet presAssocID="{30CED39B-20E1-014E-991B-2E77FF6C4E04}" presName="level3hierChild" presStyleCnt="0"/>
      <dgm:spPr/>
    </dgm:pt>
    <dgm:pt modelId="{5A5662EA-37C6-BA4C-B6EC-6C6F57464D56}" type="pres">
      <dgm:prSet presAssocID="{73A7B024-1F5F-374E-8169-AFB458D0A814}" presName="conn2-1" presStyleLbl="parChTrans1D2" presStyleIdx="4" presStyleCnt="6"/>
      <dgm:spPr/>
    </dgm:pt>
    <dgm:pt modelId="{1210735A-4BAF-454E-BA49-2E19F9C4F0F4}" type="pres">
      <dgm:prSet presAssocID="{73A7B024-1F5F-374E-8169-AFB458D0A814}" presName="connTx" presStyleLbl="parChTrans1D2" presStyleIdx="4" presStyleCnt="6"/>
      <dgm:spPr/>
    </dgm:pt>
    <dgm:pt modelId="{0B3B53B5-6332-4A48-A9BB-4F7A30A71A09}" type="pres">
      <dgm:prSet presAssocID="{24D3A2AA-C679-F346-8C73-D6E1CA3FC6CF}" presName="root2" presStyleCnt="0"/>
      <dgm:spPr/>
    </dgm:pt>
    <dgm:pt modelId="{FE11D24F-B28C-EE40-ACEB-E6157B722AB0}" type="pres">
      <dgm:prSet presAssocID="{24D3A2AA-C679-F346-8C73-D6E1CA3FC6CF}" presName="LevelTwoTextNode" presStyleLbl="node2" presStyleIdx="4" presStyleCnt="6" custLinFactNeighborX="8334" custLinFactNeighborY="-60605">
        <dgm:presLayoutVars>
          <dgm:chPref val="3"/>
        </dgm:presLayoutVars>
      </dgm:prSet>
      <dgm:spPr/>
    </dgm:pt>
    <dgm:pt modelId="{7CA8E3CD-B62A-8E4B-8CF3-5639F61BF1AE}" type="pres">
      <dgm:prSet presAssocID="{24D3A2AA-C679-F346-8C73-D6E1CA3FC6CF}" presName="level3hierChild" presStyleCnt="0"/>
      <dgm:spPr/>
    </dgm:pt>
    <dgm:pt modelId="{30243D2C-71C0-BD4A-A6EE-F13EBFCD2F27}" type="pres">
      <dgm:prSet presAssocID="{A497E7AB-EEBA-C243-A29B-DB164752438F}" presName="conn2-1" presStyleLbl="parChTrans1D2" presStyleIdx="5" presStyleCnt="6"/>
      <dgm:spPr/>
    </dgm:pt>
    <dgm:pt modelId="{3773B6E2-AD33-5A4C-A419-33129FF8F808}" type="pres">
      <dgm:prSet presAssocID="{A497E7AB-EEBA-C243-A29B-DB164752438F}" presName="connTx" presStyleLbl="parChTrans1D2" presStyleIdx="5" presStyleCnt="6"/>
      <dgm:spPr/>
    </dgm:pt>
    <dgm:pt modelId="{F2F8D9DC-33E4-CA42-914A-86A35625C192}" type="pres">
      <dgm:prSet presAssocID="{0626B13A-595D-5F4B-AC81-89091281E66A}" presName="root2" presStyleCnt="0"/>
      <dgm:spPr/>
    </dgm:pt>
    <dgm:pt modelId="{68280E09-19BE-B843-AA54-6C424769E434}" type="pres">
      <dgm:prSet presAssocID="{0626B13A-595D-5F4B-AC81-89091281E66A}" presName="LevelTwoTextNode" presStyleLbl="node2" presStyleIdx="5" presStyleCnt="6" custScaleY="140487" custLinFactY="-200000" custLinFactNeighborX="9776" custLinFactNeighborY="-269587">
        <dgm:presLayoutVars>
          <dgm:chPref val="3"/>
        </dgm:presLayoutVars>
      </dgm:prSet>
      <dgm:spPr/>
    </dgm:pt>
    <dgm:pt modelId="{16CF6F38-D35C-CA49-B675-D4312BE48BFA}" type="pres">
      <dgm:prSet presAssocID="{0626B13A-595D-5F4B-AC81-89091281E66A}" presName="level3hierChild" presStyleCnt="0"/>
      <dgm:spPr/>
    </dgm:pt>
  </dgm:ptLst>
  <dgm:cxnLst>
    <dgm:cxn modelId="{7BB4B001-DD67-324E-AE45-52982CAC4B6E}" type="presOf" srcId="{A497E7AB-EEBA-C243-A29B-DB164752438F}" destId="{30243D2C-71C0-BD4A-A6EE-F13EBFCD2F27}" srcOrd="0" destOrd="0" presId="urn:microsoft.com/office/officeart/2005/8/layout/hierarchy2"/>
    <dgm:cxn modelId="{27BABF01-6548-1349-A10D-DF96A05D4CDA}" type="presOf" srcId="{5B6EE3C7-7C34-E840-9964-1622776B6AD2}" destId="{0A0AF3E0-F915-1941-926E-2A8CF7CA73B1}" srcOrd="0" destOrd="0" presId="urn:microsoft.com/office/officeart/2005/8/layout/hierarchy2"/>
    <dgm:cxn modelId="{B5F1390B-1F6B-3D42-B50D-5EBF02ED0CF9}" type="presOf" srcId="{377FC13A-2504-334F-94C7-C1DE996A7FFB}" destId="{ED89B5F1-830B-E14F-82DA-F51EB8769892}" srcOrd="0" destOrd="0" presId="urn:microsoft.com/office/officeart/2005/8/layout/hierarchy2"/>
    <dgm:cxn modelId="{9325940F-314D-1D46-8EE2-9DE936686B4F}" type="presOf" srcId="{0BF46E1B-25FE-1247-A750-BD5558A1A54F}" destId="{6BD94FBD-18EE-6847-9446-59F3C711D363}" srcOrd="0" destOrd="0" presId="urn:microsoft.com/office/officeart/2005/8/layout/hierarchy2"/>
    <dgm:cxn modelId="{70DCA50F-1C7A-2341-9832-3211B5602153}" srcId="{8CCC9F8B-7D31-174F-9F57-482300083441}" destId="{FE83781A-E62E-2943-BF22-A74B06E373C4}" srcOrd="1" destOrd="0" parTransId="{658C942E-C497-814C-AA70-15B6D0609455}" sibTransId="{FFF10750-BFEF-CC4E-B64D-B608AEF109D1}"/>
    <dgm:cxn modelId="{CCDB3616-03D9-834A-8D5F-057D239CD9A8}" type="presOf" srcId="{A9524199-3D44-8049-818E-4665B4924927}" destId="{D222917B-EC1E-F64B-A2B5-FC696D84F698}" srcOrd="0" destOrd="0" presId="urn:microsoft.com/office/officeart/2005/8/layout/hierarchy2"/>
    <dgm:cxn modelId="{CC9C851A-DDD8-1F4E-91DC-DB582B3F9C40}" type="presOf" srcId="{377FC13A-2504-334F-94C7-C1DE996A7FFB}" destId="{E7CC0467-670E-124E-991F-9575ED074888}" srcOrd="1" destOrd="0" presId="urn:microsoft.com/office/officeart/2005/8/layout/hierarchy2"/>
    <dgm:cxn modelId="{F6F08224-0472-2F44-BE84-DC3D54765CCC}" type="presOf" srcId="{51770EA1-D803-3B4E-9BCD-ECEA3993643F}" destId="{2A474A6C-A021-E743-8678-99D6D10891AF}" srcOrd="0" destOrd="0" presId="urn:microsoft.com/office/officeart/2005/8/layout/hierarchy2"/>
    <dgm:cxn modelId="{BF4E1A25-9BAD-F845-8C03-EAD269ED44B3}" type="presOf" srcId="{589E4D52-7C0B-BC40-AB59-8164B404ACB0}" destId="{1F982A39-D233-AB4B-9ABA-A12A895CEBDE}" srcOrd="0" destOrd="0" presId="urn:microsoft.com/office/officeart/2005/8/layout/hierarchy2"/>
    <dgm:cxn modelId="{5417AC26-655D-4948-8B8B-23157B2FBD20}" type="presOf" srcId="{CD7CEDA0-2B70-314F-B124-C05651B8D96A}" destId="{A5856A6E-E488-C74E-A70F-68B13743148D}" srcOrd="1" destOrd="0" presId="urn:microsoft.com/office/officeart/2005/8/layout/hierarchy2"/>
    <dgm:cxn modelId="{0EB1D72B-49E0-E74B-A8C1-7E9540459883}" srcId="{8CCC9F8B-7D31-174F-9F57-482300083441}" destId="{B4BFA664-7A47-B549-A7B7-C78D810E313D}" srcOrd="4" destOrd="0" parTransId="{5B6EE3C7-7C34-E840-9964-1622776B6AD2}" sibTransId="{75D8AA49-DE12-F345-A662-FDFC7BBFE292}"/>
    <dgm:cxn modelId="{36CFD22C-D6F6-AE41-A8FB-F1411549B182}" type="presOf" srcId="{0626B13A-595D-5F4B-AC81-89091281E66A}" destId="{68280E09-19BE-B843-AA54-6C424769E434}" srcOrd="0" destOrd="0" presId="urn:microsoft.com/office/officeart/2005/8/layout/hierarchy2"/>
    <dgm:cxn modelId="{0A97562D-7A8E-5849-8885-AEFAC0FC6BD4}" type="presOf" srcId="{658C942E-C497-814C-AA70-15B6D0609455}" destId="{B3079B0E-DCC2-C440-B55A-64541196570D}" srcOrd="1" destOrd="0" presId="urn:microsoft.com/office/officeart/2005/8/layout/hierarchy2"/>
    <dgm:cxn modelId="{0C32192E-AF14-FC42-BFE7-D04D5F978C66}" srcId="{26CC67BA-ADE3-E946-9871-48BEC6A0B7E9}" destId="{51770EA1-D803-3B4E-9BCD-ECEA3993643F}" srcOrd="0" destOrd="0" parTransId="{6FC8A869-FF07-1440-B5E3-2BBB9166AFC6}" sibTransId="{938DF504-2936-194A-93C2-2B8E05320098}"/>
    <dgm:cxn modelId="{1C4CC130-A009-0143-BBD7-AFD0CAD4EE23}" srcId="{51770EA1-D803-3B4E-9BCD-ECEA3993643F}" destId="{C4353762-46B2-5B47-A7A0-0721E65E980D}" srcOrd="2" destOrd="0" parTransId="{377FC13A-2504-334F-94C7-C1DE996A7FFB}" sibTransId="{FF1890EA-7138-E846-B82F-6B4657419A5E}"/>
    <dgm:cxn modelId="{5ECE2031-16F4-3B47-98BF-4C8C62D99F06}" type="presOf" srcId="{664A287C-41D6-784E-9A04-D999FE65CE6F}" destId="{DAEC6E1D-04FC-374A-870D-185046C0D653}" srcOrd="0" destOrd="0" presId="urn:microsoft.com/office/officeart/2005/8/layout/hierarchy2"/>
    <dgm:cxn modelId="{053E0832-4D10-D547-8966-D918F51AD0B6}" type="presOf" srcId="{775DAA19-CA84-9142-A695-656D91A8AA30}" destId="{555F4D97-A88B-1A46-9178-04AA3C709075}" srcOrd="1" destOrd="0" presId="urn:microsoft.com/office/officeart/2005/8/layout/hierarchy2"/>
    <dgm:cxn modelId="{82E3F137-65F5-934B-9421-A6A9647E5E96}" srcId="{213C55AC-6131-7449-82C4-76A7469E8AE6}" destId="{24D3A2AA-C679-F346-8C73-D6E1CA3FC6CF}" srcOrd="4" destOrd="0" parTransId="{73A7B024-1F5F-374E-8169-AFB458D0A814}" sibTransId="{B55CBAF3-E78F-7F46-8ED0-4CEFB9A6A294}"/>
    <dgm:cxn modelId="{83F8195C-6B89-974B-AD12-E098182186A9}" type="presOf" srcId="{5B6EE3C7-7C34-E840-9964-1622776B6AD2}" destId="{680C20CC-D4B5-BA44-9DFC-746BCABBF89E}" srcOrd="1" destOrd="0" presId="urn:microsoft.com/office/officeart/2005/8/layout/hierarchy2"/>
    <dgm:cxn modelId="{08AA3F5E-B8A1-9744-8FA9-7AA69694E8E6}" type="presOf" srcId="{A9524199-3D44-8049-818E-4665B4924927}" destId="{9522FB87-E0CB-2147-9412-D6DC5E49D345}" srcOrd="1" destOrd="0" presId="urn:microsoft.com/office/officeart/2005/8/layout/hierarchy2"/>
    <dgm:cxn modelId="{A8ACC843-F611-6D40-8A63-B4D81D5876B8}" srcId="{213C55AC-6131-7449-82C4-76A7469E8AE6}" destId="{DC800FD0-1EAD-1B40-A623-D17558001C8E}" srcOrd="0" destOrd="0" parTransId="{3B105421-36E3-C048-BEA9-CB1C722B6A59}" sibTransId="{5E9FCCD2-25EE-794A-8B45-250315AED940}"/>
    <dgm:cxn modelId="{5CB66567-8A71-7445-B25E-0BC808883C7F}" srcId="{213C55AC-6131-7449-82C4-76A7469E8AE6}" destId="{0626B13A-595D-5F4B-AC81-89091281E66A}" srcOrd="5" destOrd="0" parTransId="{A497E7AB-EEBA-C243-A29B-DB164752438F}" sibTransId="{19462D75-74F5-C349-8755-3A6E97464043}"/>
    <dgm:cxn modelId="{B0B0F848-F9CF-284C-ACD0-12A948DFF647}" type="presOf" srcId="{A497E7AB-EEBA-C243-A29B-DB164752438F}" destId="{3773B6E2-AD33-5A4C-A419-33129FF8F808}" srcOrd="1" destOrd="0" presId="urn:microsoft.com/office/officeart/2005/8/layout/hierarchy2"/>
    <dgm:cxn modelId="{544DC94A-E6C1-CB4C-A5FB-E878ECCB40CA}" type="presOf" srcId="{A4112A92-9AB6-0F4A-9E89-E445DCC43D79}" destId="{0C77E36F-799F-D94C-8AEF-18CA3BA9F2C0}" srcOrd="1" destOrd="0" presId="urn:microsoft.com/office/officeart/2005/8/layout/hierarchy2"/>
    <dgm:cxn modelId="{17CFDB6E-B25B-D84D-9617-A5F3E77C4854}" srcId="{213C55AC-6131-7449-82C4-76A7469E8AE6}" destId="{8CCC9F8B-7D31-174F-9F57-482300083441}" srcOrd="2" destOrd="0" parTransId="{75238EF7-7627-1842-BE92-9A5D3DA3EC65}" sibTransId="{EC6B37E5-0432-E444-95BF-4A62698067F4}"/>
    <dgm:cxn modelId="{7A9FC86F-CBD3-F54D-A8A5-4095586EA4B9}" type="presOf" srcId="{FC1F800C-DDEE-0848-BD2A-4A0BEBF23F0D}" destId="{5D761D32-269A-754B-9A3E-B21513B0AA55}" srcOrd="0" destOrd="0" presId="urn:microsoft.com/office/officeart/2005/8/layout/hierarchy2"/>
    <dgm:cxn modelId="{70C2FC4F-B4CF-014E-A4E6-01850F1F791A}" type="presOf" srcId="{5712652D-B8C2-804E-8BE6-B2D3DC37615D}" destId="{50A3624D-3F66-9544-9339-6DCF1D8B8368}" srcOrd="1" destOrd="0" presId="urn:microsoft.com/office/officeart/2005/8/layout/hierarchy2"/>
    <dgm:cxn modelId="{AC97C453-B8B8-A84B-B4FE-D742B853DC1F}" type="presOf" srcId="{C26CB635-888A-8B4A-9D0B-2A6D46F7A114}" destId="{04707000-A5EE-DE46-847A-CE0AFB54626F}" srcOrd="0" destOrd="0" presId="urn:microsoft.com/office/officeart/2005/8/layout/hierarchy2"/>
    <dgm:cxn modelId="{3C54C853-643C-AE49-BDD9-C71BAE833462}" srcId="{8CCC9F8B-7D31-174F-9F57-482300083441}" destId="{9CEF6C28-246D-4A41-9D37-31DE3A69D92F}" srcOrd="3" destOrd="0" parTransId="{5543D0E5-D05B-A14B-B260-1E7CDCFF70E4}" sibTransId="{84C30975-034F-0947-8A9F-344C0A05CA98}"/>
    <dgm:cxn modelId="{C26BCB53-CB1E-0144-84DC-092198B1C91D}" type="presOf" srcId="{3B105421-36E3-C048-BEA9-CB1C722B6A59}" destId="{A02A2F15-92AC-FC4C-9ED0-FD08FEB6FADC}" srcOrd="0" destOrd="0" presId="urn:microsoft.com/office/officeart/2005/8/layout/hierarchy2"/>
    <dgm:cxn modelId="{BBD67376-8144-E94A-A629-A9F842859FD7}" type="presOf" srcId="{5543D0E5-D05B-A14B-B260-1E7CDCFF70E4}" destId="{431275FD-9664-8740-A7C5-E6B987DEB363}" srcOrd="1" destOrd="0" presId="urn:microsoft.com/office/officeart/2005/8/layout/hierarchy2"/>
    <dgm:cxn modelId="{FD0DE17D-208C-8141-B8D8-7C2DC26D0C81}" type="presOf" srcId="{73A7B024-1F5F-374E-8169-AFB458D0A814}" destId="{5A5662EA-37C6-BA4C-B6EC-6C6F57464D56}" srcOrd="0" destOrd="0" presId="urn:microsoft.com/office/officeart/2005/8/layout/hierarchy2"/>
    <dgm:cxn modelId="{5AC5BB7E-A513-3940-ABDF-41B8985A262C}" type="presOf" srcId="{73A7B024-1F5F-374E-8169-AFB458D0A814}" destId="{1210735A-4BAF-454E-BA49-2E19F9C4F0F4}" srcOrd="1" destOrd="0" presId="urn:microsoft.com/office/officeart/2005/8/layout/hierarchy2"/>
    <dgm:cxn modelId="{8C0D7A81-7B06-A04D-86B6-196B0AE72DD1}" type="presOf" srcId="{30CED39B-20E1-014E-991B-2E77FF6C4E04}" destId="{B1A8EE4F-25E8-4B43-8688-C90D63FB96CB}" srcOrd="0" destOrd="0" presId="urn:microsoft.com/office/officeart/2005/8/layout/hierarchy2"/>
    <dgm:cxn modelId="{06B8FB86-62EE-614C-B549-942FA16D2D6F}" srcId="{213C55AC-6131-7449-82C4-76A7469E8AE6}" destId="{30CED39B-20E1-014E-991B-2E77FF6C4E04}" srcOrd="3" destOrd="0" parTransId="{BA4B68A0-6E6F-5A45-91AD-8F179D0E5ACD}" sibTransId="{ECFD1FCC-B94C-7149-94B2-084E19157479}"/>
    <dgm:cxn modelId="{1C547A8A-A1F1-E74E-8A54-76756B186D33}" srcId="{8CCC9F8B-7D31-174F-9F57-482300083441}" destId="{FC1F800C-DDEE-0848-BD2A-4A0BEBF23F0D}" srcOrd="2" destOrd="0" parTransId="{589E4D52-7C0B-BC40-AB59-8164B404ACB0}" sibTransId="{436502D1-ABB4-274C-8238-E90B9FCCB919}"/>
    <dgm:cxn modelId="{355DB98B-15B3-CD4E-9876-6040E10403A3}" type="presOf" srcId="{5712652D-B8C2-804E-8BE6-B2D3DC37615D}" destId="{AB73467C-A902-E641-B783-4BF59645D4D0}" srcOrd="0" destOrd="0" presId="urn:microsoft.com/office/officeart/2005/8/layout/hierarchy2"/>
    <dgm:cxn modelId="{64038D8E-DF05-BA4A-B60A-44CDF09BDF20}" type="presOf" srcId="{FE83781A-E62E-2943-BF22-A74B06E373C4}" destId="{A0C6E547-C6D5-6B4B-BF3F-2A8C066509CA}" srcOrd="0" destOrd="0" presId="urn:microsoft.com/office/officeart/2005/8/layout/hierarchy2"/>
    <dgm:cxn modelId="{749BAA96-7A4F-EA43-80D1-72F5CE366594}" type="presOf" srcId="{75238EF7-7627-1842-BE92-9A5D3DA3EC65}" destId="{3DD4A408-3E43-E545-945A-795A1AB2809E}" srcOrd="0" destOrd="0" presId="urn:microsoft.com/office/officeart/2005/8/layout/hierarchy2"/>
    <dgm:cxn modelId="{8CCBAF9B-A641-184C-B739-249005BF36FC}" type="presOf" srcId="{213C55AC-6131-7449-82C4-76A7469E8AE6}" destId="{5B60A368-7BB3-F34B-9150-6E76DFBC9159}" srcOrd="0" destOrd="0" presId="urn:microsoft.com/office/officeart/2005/8/layout/hierarchy2"/>
    <dgm:cxn modelId="{F30E7B9E-4510-1E41-9ADB-653679931836}" srcId="{26CC67BA-ADE3-E946-9871-48BEC6A0B7E9}" destId="{3C184F70-5009-C64D-9D28-78DA49375502}" srcOrd="1" destOrd="0" parTransId="{A9524199-3D44-8049-818E-4665B4924927}" sibTransId="{1F234C61-A00A-1544-93DF-AEF80EDC24E5}"/>
    <dgm:cxn modelId="{D0FEE3A4-49E0-5C44-BDCA-FE803E5C902C}" srcId="{FC1F800C-DDEE-0848-BD2A-4A0BEBF23F0D}" destId="{9DEAFFA8-84FD-DB45-8B6A-D312B13288BB}" srcOrd="0" destOrd="0" parTransId="{EAA32A22-72C3-5947-BA4A-6AF679821A71}" sibTransId="{3634A0F3-0B55-0541-B117-0CB813B597B0}"/>
    <dgm:cxn modelId="{05447FA7-5134-2244-A750-ECE9F913E44E}" type="presOf" srcId="{26CC67BA-ADE3-E946-9871-48BEC6A0B7E9}" destId="{D75C6689-4C4E-6946-8F70-C86F456FC421}" srcOrd="0" destOrd="0" presId="urn:microsoft.com/office/officeart/2005/8/layout/hierarchy2"/>
    <dgm:cxn modelId="{0D0CCFAC-4ACE-764C-AEB5-D92317606B93}" type="presOf" srcId="{BA4B68A0-6E6F-5A45-91AD-8F179D0E5ACD}" destId="{90EEE3E6-9AB0-524B-AF8C-CC97D402A8A6}" srcOrd="1" destOrd="0" presId="urn:microsoft.com/office/officeart/2005/8/layout/hierarchy2"/>
    <dgm:cxn modelId="{8FCEA1B2-9F2E-9141-86E5-67E149963815}" srcId="{8CCC9F8B-7D31-174F-9F57-482300083441}" destId="{26CC67BA-ADE3-E946-9871-48BEC6A0B7E9}" srcOrd="0" destOrd="0" parTransId="{CD7CEDA0-2B70-314F-B124-C05651B8D96A}" sibTransId="{66D6350D-030D-B54A-815B-46276AB3D1CD}"/>
    <dgm:cxn modelId="{E90DD9B4-B8E9-D149-835E-BC72F3CD7297}" type="presOf" srcId="{DC800FD0-1EAD-1B40-A623-D17558001C8E}" destId="{7436CD22-551C-4E49-A91E-C2A9F73438BE}" srcOrd="0" destOrd="0" presId="urn:microsoft.com/office/officeart/2005/8/layout/hierarchy2"/>
    <dgm:cxn modelId="{0ED632B6-9D61-CD49-9E0D-EBFBAC8B577B}" type="presOf" srcId="{EAA32A22-72C3-5947-BA4A-6AF679821A71}" destId="{003C2B6F-FFD9-5949-A8E2-294A67708493}" srcOrd="0" destOrd="0" presId="urn:microsoft.com/office/officeart/2005/8/layout/hierarchy2"/>
    <dgm:cxn modelId="{9D0D59B7-0867-AB46-BAB1-E01090AEE162}" type="presOf" srcId="{24D3A2AA-C679-F346-8C73-D6E1CA3FC6CF}" destId="{FE11D24F-B28C-EE40-ACEB-E6157B722AB0}" srcOrd="0" destOrd="0" presId="urn:microsoft.com/office/officeart/2005/8/layout/hierarchy2"/>
    <dgm:cxn modelId="{ECB1BDBD-C647-EE40-A464-3F933A34A7F6}" srcId="{9CEF6C28-246D-4A41-9D37-31DE3A69D92F}" destId="{F24E3F75-9AF8-BD4D-9E0C-6B03AA932767}" srcOrd="0" destOrd="0" parTransId="{A4112A92-9AB6-0F4A-9E89-E445DCC43D79}" sibTransId="{B32564DA-C864-AA40-8E21-8DB487BDFF49}"/>
    <dgm:cxn modelId="{CADC47C0-8F75-5C4F-8483-8A8D88DCEF0F}" type="presOf" srcId="{775DAA19-CA84-9142-A695-656D91A8AA30}" destId="{33A2EEF2-DC94-024A-A7D6-BB4612D8EEDC}" srcOrd="0" destOrd="0" presId="urn:microsoft.com/office/officeart/2005/8/layout/hierarchy2"/>
    <dgm:cxn modelId="{6FC17FCE-1946-C241-A64B-5F3F46531B49}" srcId="{51770EA1-D803-3B4E-9BCD-ECEA3993643F}" destId="{1532B815-ADBD-C74E-A5A3-A1CB5D61B6A3}" srcOrd="0" destOrd="0" parTransId="{5712652D-B8C2-804E-8BE6-B2D3DC37615D}" sibTransId="{52603570-7548-0E43-BA73-17CD7287A6AA}"/>
    <dgm:cxn modelId="{8468A3D3-DAC0-F749-8E4D-60440A74C55C}" srcId="{51770EA1-D803-3B4E-9BCD-ECEA3993643F}" destId="{C26CB635-888A-8B4A-9D0B-2A6D46F7A114}" srcOrd="1" destOrd="0" parTransId="{775DAA19-CA84-9142-A695-656D91A8AA30}" sibTransId="{814DEEFB-0CC7-2E47-AA08-42A43AF37710}"/>
    <dgm:cxn modelId="{2D6F6CD6-DA1F-7449-B350-A24C0888EB5B}" type="presOf" srcId="{3C184F70-5009-C64D-9D28-78DA49375502}" destId="{58BEE22D-BCC7-524A-B427-6192824D8E72}" srcOrd="0" destOrd="0" presId="urn:microsoft.com/office/officeart/2005/8/layout/hierarchy2"/>
    <dgm:cxn modelId="{64A911D7-96FE-1047-92D8-7583DDC322CA}" type="presOf" srcId="{3B105421-36E3-C048-BEA9-CB1C722B6A59}" destId="{2842C51F-8E9A-5B41-AED4-B530DCB9B452}" srcOrd="1" destOrd="0" presId="urn:microsoft.com/office/officeart/2005/8/layout/hierarchy2"/>
    <dgm:cxn modelId="{0AD7C0DE-E0D7-734D-95AB-6A4E9D800045}" type="presOf" srcId="{B4BFA664-7A47-B549-A7B7-C78D810E313D}" destId="{5652E383-1A3B-C84F-9270-69CD689CB5D3}" srcOrd="0" destOrd="0" presId="urn:microsoft.com/office/officeart/2005/8/layout/hierarchy2"/>
    <dgm:cxn modelId="{EFBC39DF-E925-FA43-A09F-B8A88D6207C2}" type="presOf" srcId="{EAA32A22-72C3-5947-BA4A-6AF679821A71}" destId="{F7FFBE35-3D30-B449-BB07-D541464FEBCA}" srcOrd="1" destOrd="0" presId="urn:microsoft.com/office/officeart/2005/8/layout/hierarchy2"/>
    <dgm:cxn modelId="{0E7DA7DF-5C96-1A42-9D61-DB58A41C9868}" type="presOf" srcId="{CD7CEDA0-2B70-314F-B124-C05651B8D96A}" destId="{7A7FC3F1-0F42-1A4A-8F47-9F5249A0C534}" srcOrd="0" destOrd="0" presId="urn:microsoft.com/office/officeart/2005/8/layout/hierarchy2"/>
    <dgm:cxn modelId="{A4FEF0DF-06FF-1C43-8AFD-A615981AAC99}" type="presOf" srcId="{F0428519-AA46-E641-8F11-E009D529980B}" destId="{A9391B36-C0A7-CF44-9350-3B1408D1B858}" srcOrd="1" destOrd="0" presId="urn:microsoft.com/office/officeart/2005/8/layout/hierarchy2"/>
    <dgm:cxn modelId="{16D014E1-4E45-F64C-87C4-0CA098B4EBC2}" srcId="{213C55AC-6131-7449-82C4-76A7469E8AE6}" destId="{0BF46E1B-25FE-1247-A750-BD5558A1A54F}" srcOrd="1" destOrd="0" parTransId="{F0428519-AA46-E641-8F11-E009D529980B}" sibTransId="{3D538CBF-7917-C143-88FE-D6931412F706}"/>
    <dgm:cxn modelId="{ACB1DFE8-CF1F-A545-B9C6-E10C6BA6821C}" type="presOf" srcId="{A4112A92-9AB6-0F4A-9E89-E445DCC43D79}" destId="{A58C9F66-6497-3F48-9D77-35373D2F66F7}" srcOrd="0" destOrd="0" presId="urn:microsoft.com/office/officeart/2005/8/layout/hierarchy2"/>
    <dgm:cxn modelId="{F13D00E9-0BD9-A944-8E87-3641EBD1D350}" type="presOf" srcId="{F0428519-AA46-E641-8F11-E009D529980B}" destId="{E0EF5846-1DD4-D74C-961A-C58B328BA986}" srcOrd="0" destOrd="0" presId="urn:microsoft.com/office/officeart/2005/8/layout/hierarchy2"/>
    <dgm:cxn modelId="{CAC397EC-E628-7440-9E8E-25722DA32F20}" srcId="{664A287C-41D6-784E-9A04-D999FE65CE6F}" destId="{213C55AC-6131-7449-82C4-76A7469E8AE6}" srcOrd="0" destOrd="0" parTransId="{F739A6B5-4A9E-A04F-AEFE-E30A4B10F464}" sibTransId="{618E7956-43BC-BF43-9B3E-FBC5821B43CE}"/>
    <dgm:cxn modelId="{99812EED-0872-7144-8C1D-E070EF7D0D5E}" type="presOf" srcId="{658C942E-C497-814C-AA70-15B6D0609455}" destId="{044A3090-BF6A-004F-8C70-FA6D0715E53A}" srcOrd="0" destOrd="0" presId="urn:microsoft.com/office/officeart/2005/8/layout/hierarchy2"/>
    <dgm:cxn modelId="{CD6DC8ED-70A0-BE41-AB5D-5270E908D5AC}" type="presOf" srcId="{6FC8A869-FF07-1440-B5E3-2BBB9166AFC6}" destId="{AE342C17-5D15-5142-B3A6-947B321F3614}" srcOrd="0" destOrd="0" presId="urn:microsoft.com/office/officeart/2005/8/layout/hierarchy2"/>
    <dgm:cxn modelId="{E1628CEE-B924-7E48-8FA7-8865937E07E1}" type="presOf" srcId="{9DEAFFA8-84FD-DB45-8B6A-D312B13288BB}" destId="{4684B241-0E8D-0948-987F-0898F843507C}" srcOrd="0" destOrd="0" presId="urn:microsoft.com/office/officeart/2005/8/layout/hierarchy2"/>
    <dgm:cxn modelId="{0F7CFCEE-0F3E-CA4F-ACE5-399DF70815F7}" type="presOf" srcId="{589E4D52-7C0B-BC40-AB59-8164B404ACB0}" destId="{56C52BC8-2F59-0B47-B3F9-CB21B10F1CB0}" srcOrd="1" destOrd="0" presId="urn:microsoft.com/office/officeart/2005/8/layout/hierarchy2"/>
    <dgm:cxn modelId="{E31FA2F2-73C0-D244-9376-7AB621CC7810}" type="presOf" srcId="{C4353762-46B2-5B47-A7A0-0721E65E980D}" destId="{50491DD6-57CF-3845-86FF-5BF70E0C6EAA}" srcOrd="0" destOrd="0" presId="urn:microsoft.com/office/officeart/2005/8/layout/hierarchy2"/>
    <dgm:cxn modelId="{559E36F5-42BB-0743-994B-221E566EFB56}" type="presOf" srcId="{75238EF7-7627-1842-BE92-9A5D3DA3EC65}" destId="{AD05D66A-6DD9-744B-ADC3-37E8B9808259}" srcOrd="1" destOrd="0" presId="urn:microsoft.com/office/officeart/2005/8/layout/hierarchy2"/>
    <dgm:cxn modelId="{5F9695F7-7719-DB4B-B35E-1CFC047B94C5}" type="presOf" srcId="{9CEF6C28-246D-4A41-9D37-31DE3A69D92F}" destId="{6ABB0C35-6AA5-4046-8A91-5341F1609514}" srcOrd="0" destOrd="0" presId="urn:microsoft.com/office/officeart/2005/8/layout/hierarchy2"/>
    <dgm:cxn modelId="{BBA385F8-48AB-804A-998B-97353CF2A8D5}" type="presOf" srcId="{1532B815-ADBD-C74E-A5A3-A1CB5D61B6A3}" destId="{8C697E48-F16A-DE4A-9CEE-074F17B64604}" srcOrd="0" destOrd="0" presId="urn:microsoft.com/office/officeart/2005/8/layout/hierarchy2"/>
    <dgm:cxn modelId="{B8750FFA-CD93-6B46-A638-8F493DC7048D}" type="presOf" srcId="{BA4B68A0-6E6F-5A45-91AD-8F179D0E5ACD}" destId="{5C4EF851-B3E7-F94C-BAB0-263CD2F7E0DD}" srcOrd="0" destOrd="0" presId="urn:microsoft.com/office/officeart/2005/8/layout/hierarchy2"/>
    <dgm:cxn modelId="{8B93BCFA-B3FE-D64B-9CB6-34B6C6FBDDFF}" type="presOf" srcId="{5543D0E5-D05B-A14B-B260-1E7CDCFF70E4}" destId="{C003AB87-4B5B-E749-9D44-2ED3E1167503}" srcOrd="0" destOrd="0" presId="urn:microsoft.com/office/officeart/2005/8/layout/hierarchy2"/>
    <dgm:cxn modelId="{B78D5FFC-63D6-114A-AB12-F97927104537}" type="presOf" srcId="{F24E3F75-9AF8-BD4D-9E0C-6B03AA932767}" destId="{88B210B3-098B-D84A-9362-CF6483B691FE}" srcOrd="0" destOrd="0" presId="urn:microsoft.com/office/officeart/2005/8/layout/hierarchy2"/>
    <dgm:cxn modelId="{2754C7FC-31F3-AD4C-98D4-B31F642AF459}" type="presOf" srcId="{6FC8A869-FF07-1440-B5E3-2BBB9166AFC6}" destId="{C43246BD-401A-094E-9630-B1A529380051}" srcOrd="1" destOrd="0" presId="urn:microsoft.com/office/officeart/2005/8/layout/hierarchy2"/>
    <dgm:cxn modelId="{B687EFFD-9467-EE4C-AE0B-7B3DD09250A3}" type="presOf" srcId="{8CCC9F8B-7D31-174F-9F57-482300083441}" destId="{3CB33254-FE0C-4B4F-8D43-B6C72FF97FCD}" srcOrd="0" destOrd="0" presId="urn:microsoft.com/office/officeart/2005/8/layout/hierarchy2"/>
    <dgm:cxn modelId="{99AB0D8A-0FBD-074C-9DC3-189CAC3D3977}" type="presParOf" srcId="{DAEC6E1D-04FC-374A-870D-185046C0D653}" destId="{CFE22521-C07E-F844-BF44-3E0D5829E00D}" srcOrd="0" destOrd="0" presId="urn:microsoft.com/office/officeart/2005/8/layout/hierarchy2"/>
    <dgm:cxn modelId="{A898F059-8380-974D-A330-F83C69FCDFE8}" type="presParOf" srcId="{CFE22521-C07E-F844-BF44-3E0D5829E00D}" destId="{5B60A368-7BB3-F34B-9150-6E76DFBC9159}" srcOrd="0" destOrd="0" presId="urn:microsoft.com/office/officeart/2005/8/layout/hierarchy2"/>
    <dgm:cxn modelId="{45FEAE76-23DE-164D-A2B7-FE2E85C06EFA}" type="presParOf" srcId="{CFE22521-C07E-F844-BF44-3E0D5829E00D}" destId="{93B8448E-9487-7E42-85DB-D349C9C48DD1}" srcOrd="1" destOrd="0" presId="urn:microsoft.com/office/officeart/2005/8/layout/hierarchy2"/>
    <dgm:cxn modelId="{17C79595-F17E-EF45-B172-5D3EEA9040FE}" type="presParOf" srcId="{93B8448E-9487-7E42-85DB-D349C9C48DD1}" destId="{A02A2F15-92AC-FC4C-9ED0-FD08FEB6FADC}" srcOrd="0" destOrd="0" presId="urn:microsoft.com/office/officeart/2005/8/layout/hierarchy2"/>
    <dgm:cxn modelId="{E7261EBA-9C86-CF41-94BC-5A6ED81745EB}" type="presParOf" srcId="{A02A2F15-92AC-FC4C-9ED0-FD08FEB6FADC}" destId="{2842C51F-8E9A-5B41-AED4-B530DCB9B452}" srcOrd="0" destOrd="0" presId="urn:microsoft.com/office/officeart/2005/8/layout/hierarchy2"/>
    <dgm:cxn modelId="{BE2DDDDE-C7BC-E348-BF45-77AB291F26AF}" type="presParOf" srcId="{93B8448E-9487-7E42-85DB-D349C9C48DD1}" destId="{518AA619-5EC9-EE45-8293-F76673DDFC7A}" srcOrd="1" destOrd="0" presId="urn:microsoft.com/office/officeart/2005/8/layout/hierarchy2"/>
    <dgm:cxn modelId="{583DA2DC-BC14-B144-A3B5-712693DFAD61}" type="presParOf" srcId="{518AA619-5EC9-EE45-8293-F76673DDFC7A}" destId="{7436CD22-551C-4E49-A91E-C2A9F73438BE}" srcOrd="0" destOrd="0" presId="urn:microsoft.com/office/officeart/2005/8/layout/hierarchy2"/>
    <dgm:cxn modelId="{471E327E-BA8C-8944-A6C3-696A2BD96FFC}" type="presParOf" srcId="{518AA619-5EC9-EE45-8293-F76673DDFC7A}" destId="{2E96A60A-59F9-B24C-86F1-6AB556671812}" srcOrd="1" destOrd="0" presId="urn:microsoft.com/office/officeart/2005/8/layout/hierarchy2"/>
    <dgm:cxn modelId="{77E783E4-7A4A-A144-8887-31EFF4D326D0}" type="presParOf" srcId="{93B8448E-9487-7E42-85DB-D349C9C48DD1}" destId="{E0EF5846-1DD4-D74C-961A-C58B328BA986}" srcOrd="2" destOrd="0" presId="urn:microsoft.com/office/officeart/2005/8/layout/hierarchy2"/>
    <dgm:cxn modelId="{99114A63-EFC6-114F-A47B-30247437A24A}" type="presParOf" srcId="{E0EF5846-1DD4-D74C-961A-C58B328BA986}" destId="{A9391B36-C0A7-CF44-9350-3B1408D1B858}" srcOrd="0" destOrd="0" presId="urn:microsoft.com/office/officeart/2005/8/layout/hierarchy2"/>
    <dgm:cxn modelId="{9F6A8647-83BE-A341-8933-8CF0AF6BCBB0}" type="presParOf" srcId="{93B8448E-9487-7E42-85DB-D349C9C48DD1}" destId="{EAD28EF7-62EA-394B-B975-EF0187DFDA8B}" srcOrd="3" destOrd="0" presId="urn:microsoft.com/office/officeart/2005/8/layout/hierarchy2"/>
    <dgm:cxn modelId="{FC310E18-214D-E848-AC4D-42A6645F6038}" type="presParOf" srcId="{EAD28EF7-62EA-394B-B975-EF0187DFDA8B}" destId="{6BD94FBD-18EE-6847-9446-59F3C711D363}" srcOrd="0" destOrd="0" presId="urn:microsoft.com/office/officeart/2005/8/layout/hierarchy2"/>
    <dgm:cxn modelId="{288DACA0-595F-A14D-9365-AEC5EC832B34}" type="presParOf" srcId="{EAD28EF7-62EA-394B-B975-EF0187DFDA8B}" destId="{2BF80C8C-E27A-694A-9816-3C61BFD1E9C0}" srcOrd="1" destOrd="0" presId="urn:microsoft.com/office/officeart/2005/8/layout/hierarchy2"/>
    <dgm:cxn modelId="{96B5C794-4243-C749-838F-B176A6975F38}" type="presParOf" srcId="{93B8448E-9487-7E42-85DB-D349C9C48DD1}" destId="{3DD4A408-3E43-E545-945A-795A1AB2809E}" srcOrd="4" destOrd="0" presId="urn:microsoft.com/office/officeart/2005/8/layout/hierarchy2"/>
    <dgm:cxn modelId="{53C021F2-2352-324A-9FEC-3B45159CA1F8}" type="presParOf" srcId="{3DD4A408-3E43-E545-945A-795A1AB2809E}" destId="{AD05D66A-6DD9-744B-ADC3-37E8B9808259}" srcOrd="0" destOrd="0" presId="urn:microsoft.com/office/officeart/2005/8/layout/hierarchy2"/>
    <dgm:cxn modelId="{2B2D0A72-CA8A-934B-BDAC-DE06C9504CDC}" type="presParOf" srcId="{93B8448E-9487-7E42-85DB-D349C9C48DD1}" destId="{F183FCB6-4787-6643-B8F0-3B09DF414C86}" srcOrd="5" destOrd="0" presId="urn:microsoft.com/office/officeart/2005/8/layout/hierarchy2"/>
    <dgm:cxn modelId="{DE0F98B0-5148-6341-8828-720B220B1F4D}" type="presParOf" srcId="{F183FCB6-4787-6643-B8F0-3B09DF414C86}" destId="{3CB33254-FE0C-4B4F-8D43-B6C72FF97FCD}" srcOrd="0" destOrd="0" presId="urn:microsoft.com/office/officeart/2005/8/layout/hierarchy2"/>
    <dgm:cxn modelId="{CF8858F6-EFE2-0143-A587-F5AB21246BAD}" type="presParOf" srcId="{F183FCB6-4787-6643-B8F0-3B09DF414C86}" destId="{D9C4B345-3E8B-6949-A062-277A02CD2E37}" srcOrd="1" destOrd="0" presId="urn:microsoft.com/office/officeart/2005/8/layout/hierarchy2"/>
    <dgm:cxn modelId="{63F31B27-B5E0-C246-AA35-2DC50B0D6B43}" type="presParOf" srcId="{D9C4B345-3E8B-6949-A062-277A02CD2E37}" destId="{7A7FC3F1-0F42-1A4A-8F47-9F5249A0C534}" srcOrd="0" destOrd="0" presId="urn:microsoft.com/office/officeart/2005/8/layout/hierarchy2"/>
    <dgm:cxn modelId="{49959991-505E-1A40-A9C1-390DF94EF3CB}" type="presParOf" srcId="{7A7FC3F1-0F42-1A4A-8F47-9F5249A0C534}" destId="{A5856A6E-E488-C74E-A70F-68B13743148D}" srcOrd="0" destOrd="0" presId="urn:microsoft.com/office/officeart/2005/8/layout/hierarchy2"/>
    <dgm:cxn modelId="{FA7CC7D1-417D-5E48-A1B4-7A8C9D8B21FF}" type="presParOf" srcId="{D9C4B345-3E8B-6949-A062-277A02CD2E37}" destId="{5FAD009E-EDA0-B847-AE4C-D74EC1F520A9}" srcOrd="1" destOrd="0" presId="urn:microsoft.com/office/officeart/2005/8/layout/hierarchy2"/>
    <dgm:cxn modelId="{69EFB10B-45A4-6C48-9557-4AB3133F3213}" type="presParOf" srcId="{5FAD009E-EDA0-B847-AE4C-D74EC1F520A9}" destId="{D75C6689-4C4E-6946-8F70-C86F456FC421}" srcOrd="0" destOrd="0" presId="urn:microsoft.com/office/officeart/2005/8/layout/hierarchy2"/>
    <dgm:cxn modelId="{F3D7A672-8E26-C54C-A9FB-AB760A8E32D3}" type="presParOf" srcId="{5FAD009E-EDA0-B847-AE4C-D74EC1F520A9}" destId="{608413F5-92AA-5946-AD8B-81CD284A1A3D}" srcOrd="1" destOrd="0" presId="urn:microsoft.com/office/officeart/2005/8/layout/hierarchy2"/>
    <dgm:cxn modelId="{35EDD937-C320-9542-9A29-B5CF98721D63}" type="presParOf" srcId="{608413F5-92AA-5946-AD8B-81CD284A1A3D}" destId="{AE342C17-5D15-5142-B3A6-947B321F3614}" srcOrd="0" destOrd="0" presId="urn:microsoft.com/office/officeart/2005/8/layout/hierarchy2"/>
    <dgm:cxn modelId="{6646D874-6D2E-A841-992A-399ED6833074}" type="presParOf" srcId="{AE342C17-5D15-5142-B3A6-947B321F3614}" destId="{C43246BD-401A-094E-9630-B1A529380051}" srcOrd="0" destOrd="0" presId="urn:microsoft.com/office/officeart/2005/8/layout/hierarchy2"/>
    <dgm:cxn modelId="{63709A06-D13E-C247-9F82-BDB95044BB49}" type="presParOf" srcId="{608413F5-92AA-5946-AD8B-81CD284A1A3D}" destId="{40FA2DD2-051E-B24B-A8D9-8B50B4CB4E31}" srcOrd="1" destOrd="0" presId="urn:microsoft.com/office/officeart/2005/8/layout/hierarchy2"/>
    <dgm:cxn modelId="{29AB97C0-83F7-6C44-8DAF-134A02380D65}" type="presParOf" srcId="{40FA2DD2-051E-B24B-A8D9-8B50B4CB4E31}" destId="{2A474A6C-A021-E743-8678-99D6D10891AF}" srcOrd="0" destOrd="0" presId="urn:microsoft.com/office/officeart/2005/8/layout/hierarchy2"/>
    <dgm:cxn modelId="{2E2CCD66-D070-0C43-8DD1-974ADB2015BB}" type="presParOf" srcId="{40FA2DD2-051E-B24B-A8D9-8B50B4CB4E31}" destId="{052926ED-42A6-C148-91C5-DD3FBFEB1554}" srcOrd="1" destOrd="0" presId="urn:microsoft.com/office/officeart/2005/8/layout/hierarchy2"/>
    <dgm:cxn modelId="{90FD564C-08DD-D64A-B8D9-1F87CD9E2A25}" type="presParOf" srcId="{052926ED-42A6-C148-91C5-DD3FBFEB1554}" destId="{AB73467C-A902-E641-B783-4BF59645D4D0}" srcOrd="0" destOrd="0" presId="urn:microsoft.com/office/officeart/2005/8/layout/hierarchy2"/>
    <dgm:cxn modelId="{57ACB459-184E-F641-93B7-E46223A76DF3}" type="presParOf" srcId="{AB73467C-A902-E641-B783-4BF59645D4D0}" destId="{50A3624D-3F66-9544-9339-6DCF1D8B8368}" srcOrd="0" destOrd="0" presId="urn:microsoft.com/office/officeart/2005/8/layout/hierarchy2"/>
    <dgm:cxn modelId="{EE08FE0D-0D74-3743-91E1-2785A8CE9013}" type="presParOf" srcId="{052926ED-42A6-C148-91C5-DD3FBFEB1554}" destId="{CEB4BF81-0DF4-354E-AF6D-0EEEFCD39F47}" srcOrd="1" destOrd="0" presId="urn:microsoft.com/office/officeart/2005/8/layout/hierarchy2"/>
    <dgm:cxn modelId="{9C6C3E89-0AD5-DA4B-8102-D12ED00B938A}" type="presParOf" srcId="{CEB4BF81-0DF4-354E-AF6D-0EEEFCD39F47}" destId="{8C697E48-F16A-DE4A-9CEE-074F17B64604}" srcOrd="0" destOrd="0" presId="urn:microsoft.com/office/officeart/2005/8/layout/hierarchy2"/>
    <dgm:cxn modelId="{EC82CC4D-6CA7-0E47-A8CE-C1D672FAD425}" type="presParOf" srcId="{CEB4BF81-0DF4-354E-AF6D-0EEEFCD39F47}" destId="{744FE011-35F7-6B4D-B8A6-3BC26EBD20F7}" srcOrd="1" destOrd="0" presId="urn:microsoft.com/office/officeart/2005/8/layout/hierarchy2"/>
    <dgm:cxn modelId="{DA5BAA89-1E61-2347-A32B-24B444DE0628}" type="presParOf" srcId="{052926ED-42A6-C148-91C5-DD3FBFEB1554}" destId="{33A2EEF2-DC94-024A-A7D6-BB4612D8EEDC}" srcOrd="2" destOrd="0" presId="urn:microsoft.com/office/officeart/2005/8/layout/hierarchy2"/>
    <dgm:cxn modelId="{8A3F4FCA-3D22-5449-BE85-85276876BAA0}" type="presParOf" srcId="{33A2EEF2-DC94-024A-A7D6-BB4612D8EEDC}" destId="{555F4D97-A88B-1A46-9178-04AA3C709075}" srcOrd="0" destOrd="0" presId="urn:microsoft.com/office/officeart/2005/8/layout/hierarchy2"/>
    <dgm:cxn modelId="{EFCBE69A-A7AC-5142-A182-0CA6E388FD0A}" type="presParOf" srcId="{052926ED-42A6-C148-91C5-DD3FBFEB1554}" destId="{CFF0FD6F-8CE0-E74D-AEBD-5081DA0C9FED}" srcOrd="3" destOrd="0" presId="urn:microsoft.com/office/officeart/2005/8/layout/hierarchy2"/>
    <dgm:cxn modelId="{5BD988F2-77EB-0641-A94B-01156C64F776}" type="presParOf" srcId="{CFF0FD6F-8CE0-E74D-AEBD-5081DA0C9FED}" destId="{04707000-A5EE-DE46-847A-CE0AFB54626F}" srcOrd="0" destOrd="0" presId="urn:microsoft.com/office/officeart/2005/8/layout/hierarchy2"/>
    <dgm:cxn modelId="{D67F8E20-282C-D545-8CD0-D2335B1405D0}" type="presParOf" srcId="{CFF0FD6F-8CE0-E74D-AEBD-5081DA0C9FED}" destId="{89DA2487-0A31-384E-9E9E-1FF7D9A4C9B3}" srcOrd="1" destOrd="0" presId="urn:microsoft.com/office/officeart/2005/8/layout/hierarchy2"/>
    <dgm:cxn modelId="{2A2A54F1-E38E-6D44-8E50-8F5CC708EDBB}" type="presParOf" srcId="{052926ED-42A6-C148-91C5-DD3FBFEB1554}" destId="{ED89B5F1-830B-E14F-82DA-F51EB8769892}" srcOrd="4" destOrd="0" presId="urn:microsoft.com/office/officeart/2005/8/layout/hierarchy2"/>
    <dgm:cxn modelId="{A9DFE5DE-3D6E-3341-B53D-5491ADF516E9}" type="presParOf" srcId="{ED89B5F1-830B-E14F-82DA-F51EB8769892}" destId="{E7CC0467-670E-124E-991F-9575ED074888}" srcOrd="0" destOrd="0" presId="urn:microsoft.com/office/officeart/2005/8/layout/hierarchy2"/>
    <dgm:cxn modelId="{7FAAF187-58B4-6940-9275-C59E25C15A39}" type="presParOf" srcId="{052926ED-42A6-C148-91C5-DD3FBFEB1554}" destId="{63E53166-C95F-4448-BE71-79065632F4F1}" srcOrd="5" destOrd="0" presId="urn:microsoft.com/office/officeart/2005/8/layout/hierarchy2"/>
    <dgm:cxn modelId="{3F1EC01E-A43A-C64B-BA77-F6089082AF07}" type="presParOf" srcId="{63E53166-C95F-4448-BE71-79065632F4F1}" destId="{50491DD6-57CF-3845-86FF-5BF70E0C6EAA}" srcOrd="0" destOrd="0" presId="urn:microsoft.com/office/officeart/2005/8/layout/hierarchy2"/>
    <dgm:cxn modelId="{E9AAF46D-A2BC-8847-943D-4340C3A37D5E}" type="presParOf" srcId="{63E53166-C95F-4448-BE71-79065632F4F1}" destId="{58B86D5B-C794-014E-926F-ADE2AD37FC36}" srcOrd="1" destOrd="0" presId="urn:microsoft.com/office/officeart/2005/8/layout/hierarchy2"/>
    <dgm:cxn modelId="{556DE386-7583-0C45-82B2-F4505AAA9634}" type="presParOf" srcId="{608413F5-92AA-5946-AD8B-81CD284A1A3D}" destId="{D222917B-EC1E-F64B-A2B5-FC696D84F698}" srcOrd="2" destOrd="0" presId="urn:microsoft.com/office/officeart/2005/8/layout/hierarchy2"/>
    <dgm:cxn modelId="{FFEAC1E2-D59B-5C45-AE3B-C3334F3A2A1A}" type="presParOf" srcId="{D222917B-EC1E-F64B-A2B5-FC696D84F698}" destId="{9522FB87-E0CB-2147-9412-D6DC5E49D345}" srcOrd="0" destOrd="0" presId="urn:microsoft.com/office/officeart/2005/8/layout/hierarchy2"/>
    <dgm:cxn modelId="{178D49C0-44E3-4744-8B48-55C56A995136}" type="presParOf" srcId="{608413F5-92AA-5946-AD8B-81CD284A1A3D}" destId="{E6DC05A0-2A73-B744-A966-DF056DFE2A48}" srcOrd="3" destOrd="0" presId="urn:microsoft.com/office/officeart/2005/8/layout/hierarchy2"/>
    <dgm:cxn modelId="{03CCE97F-DB0F-B54C-9E43-2E4B553C8884}" type="presParOf" srcId="{E6DC05A0-2A73-B744-A966-DF056DFE2A48}" destId="{58BEE22D-BCC7-524A-B427-6192824D8E72}" srcOrd="0" destOrd="0" presId="urn:microsoft.com/office/officeart/2005/8/layout/hierarchy2"/>
    <dgm:cxn modelId="{0B1ECD09-8699-1D4B-81F4-6036DB530616}" type="presParOf" srcId="{E6DC05A0-2A73-B744-A966-DF056DFE2A48}" destId="{AFECBEF3-5621-3C48-B441-12E81D96DF42}" srcOrd="1" destOrd="0" presId="urn:microsoft.com/office/officeart/2005/8/layout/hierarchy2"/>
    <dgm:cxn modelId="{2E4AE902-3897-7446-86BF-95A7A17FF37C}" type="presParOf" srcId="{D9C4B345-3E8B-6949-A062-277A02CD2E37}" destId="{044A3090-BF6A-004F-8C70-FA6D0715E53A}" srcOrd="2" destOrd="0" presId="urn:microsoft.com/office/officeart/2005/8/layout/hierarchy2"/>
    <dgm:cxn modelId="{50C6D6C1-1E46-FE4B-9AA0-039D1D928147}" type="presParOf" srcId="{044A3090-BF6A-004F-8C70-FA6D0715E53A}" destId="{B3079B0E-DCC2-C440-B55A-64541196570D}" srcOrd="0" destOrd="0" presId="urn:microsoft.com/office/officeart/2005/8/layout/hierarchy2"/>
    <dgm:cxn modelId="{5CF1F20F-2617-0246-9F85-42897F869954}" type="presParOf" srcId="{D9C4B345-3E8B-6949-A062-277A02CD2E37}" destId="{292280E3-54A1-1749-BBEF-7DC93F0541F8}" srcOrd="3" destOrd="0" presId="urn:microsoft.com/office/officeart/2005/8/layout/hierarchy2"/>
    <dgm:cxn modelId="{EC186AF9-DF2A-EB4B-9368-AC8D7326A2BE}" type="presParOf" srcId="{292280E3-54A1-1749-BBEF-7DC93F0541F8}" destId="{A0C6E547-C6D5-6B4B-BF3F-2A8C066509CA}" srcOrd="0" destOrd="0" presId="urn:microsoft.com/office/officeart/2005/8/layout/hierarchy2"/>
    <dgm:cxn modelId="{C94DC2FA-C099-FE4F-97BC-EA9B4E1C9584}" type="presParOf" srcId="{292280E3-54A1-1749-BBEF-7DC93F0541F8}" destId="{D835F82C-640C-D147-81AB-41F9DCF58859}" srcOrd="1" destOrd="0" presId="urn:microsoft.com/office/officeart/2005/8/layout/hierarchy2"/>
    <dgm:cxn modelId="{82232E70-F65D-FD4F-9167-DB193D19A928}" type="presParOf" srcId="{D9C4B345-3E8B-6949-A062-277A02CD2E37}" destId="{1F982A39-D233-AB4B-9ABA-A12A895CEBDE}" srcOrd="4" destOrd="0" presId="urn:microsoft.com/office/officeart/2005/8/layout/hierarchy2"/>
    <dgm:cxn modelId="{46EDEF6A-79E9-F34A-94E1-1ADFC1534755}" type="presParOf" srcId="{1F982A39-D233-AB4B-9ABA-A12A895CEBDE}" destId="{56C52BC8-2F59-0B47-B3F9-CB21B10F1CB0}" srcOrd="0" destOrd="0" presId="urn:microsoft.com/office/officeart/2005/8/layout/hierarchy2"/>
    <dgm:cxn modelId="{B0393818-E7B6-4243-A541-100C2E0852B5}" type="presParOf" srcId="{D9C4B345-3E8B-6949-A062-277A02CD2E37}" destId="{6AEF8EBB-143E-2745-9EE2-F9EC5E92871A}" srcOrd="5" destOrd="0" presId="urn:microsoft.com/office/officeart/2005/8/layout/hierarchy2"/>
    <dgm:cxn modelId="{D40DEC04-5C3D-224F-98A2-26DA1CBDE513}" type="presParOf" srcId="{6AEF8EBB-143E-2745-9EE2-F9EC5E92871A}" destId="{5D761D32-269A-754B-9A3E-B21513B0AA55}" srcOrd="0" destOrd="0" presId="urn:microsoft.com/office/officeart/2005/8/layout/hierarchy2"/>
    <dgm:cxn modelId="{60486D82-379D-034B-89EB-B6FF765D71D1}" type="presParOf" srcId="{6AEF8EBB-143E-2745-9EE2-F9EC5E92871A}" destId="{7A322ACF-77DF-F544-971B-6216193B568B}" srcOrd="1" destOrd="0" presId="urn:microsoft.com/office/officeart/2005/8/layout/hierarchy2"/>
    <dgm:cxn modelId="{B52E7D15-7D2E-564E-AE23-E1662D1C7679}" type="presParOf" srcId="{7A322ACF-77DF-F544-971B-6216193B568B}" destId="{003C2B6F-FFD9-5949-A8E2-294A67708493}" srcOrd="0" destOrd="0" presId="urn:microsoft.com/office/officeart/2005/8/layout/hierarchy2"/>
    <dgm:cxn modelId="{9CE78670-D16F-0E4A-BD2B-9D1D4EBD4DB5}" type="presParOf" srcId="{003C2B6F-FFD9-5949-A8E2-294A67708493}" destId="{F7FFBE35-3D30-B449-BB07-D541464FEBCA}" srcOrd="0" destOrd="0" presId="urn:microsoft.com/office/officeart/2005/8/layout/hierarchy2"/>
    <dgm:cxn modelId="{20D30C6D-F7A5-654F-B31E-EB3C640B43F9}" type="presParOf" srcId="{7A322ACF-77DF-F544-971B-6216193B568B}" destId="{7CE7F8D5-7E56-9041-8F85-911ED6718EB8}" srcOrd="1" destOrd="0" presId="urn:microsoft.com/office/officeart/2005/8/layout/hierarchy2"/>
    <dgm:cxn modelId="{82D05FB1-4A5E-7649-B1C5-A298844613E2}" type="presParOf" srcId="{7CE7F8D5-7E56-9041-8F85-911ED6718EB8}" destId="{4684B241-0E8D-0948-987F-0898F843507C}" srcOrd="0" destOrd="0" presId="urn:microsoft.com/office/officeart/2005/8/layout/hierarchy2"/>
    <dgm:cxn modelId="{5BC91466-BA9D-AC41-88A5-E478C40AEE47}" type="presParOf" srcId="{7CE7F8D5-7E56-9041-8F85-911ED6718EB8}" destId="{75D57F6B-A0F5-FF4C-9B66-7A385FEEEC2A}" srcOrd="1" destOrd="0" presId="urn:microsoft.com/office/officeart/2005/8/layout/hierarchy2"/>
    <dgm:cxn modelId="{A91BAC64-1F31-4C46-867A-EF95A28599DA}" type="presParOf" srcId="{D9C4B345-3E8B-6949-A062-277A02CD2E37}" destId="{C003AB87-4B5B-E749-9D44-2ED3E1167503}" srcOrd="6" destOrd="0" presId="urn:microsoft.com/office/officeart/2005/8/layout/hierarchy2"/>
    <dgm:cxn modelId="{CDC68F91-42A0-CC46-8F0A-15586E89E514}" type="presParOf" srcId="{C003AB87-4B5B-E749-9D44-2ED3E1167503}" destId="{431275FD-9664-8740-A7C5-E6B987DEB363}" srcOrd="0" destOrd="0" presId="urn:microsoft.com/office/officeart/2005/8/layout/hierarchy2"/>
    <dgm:cxn modelId="{71BB7F3E-400B-3449-995B-BCE0B4DE2DB5}" type="presParOf" srcId="{D9C4B345-3E8B-6949-A062-277A02CD2E37}" destId="{CB3D5897-06D9-0D40-87DA-59679412E21C}" srcOrd="7" destOrd="0" presId="urn:microsoft.com/office/officeart/2005/8/layout/hierarchy2"/>
    <dgm:cxn modelId="{8A5C6C16-B465-4B4C-BF1B-AF66297EF57D}" type="presParOf" srcId="{CB3D5897-06D9-0D40-87DA-59679412E21C}" destId="{6ABB0C35-6AA5-4046-8A91-5341F1609514}" srcOrd="0" destOrd="0" presId="urn:microsoft.com/office/officeart/2005/8/layout/hierarchy2"/>
    <dgm:cxn modelId="{AA562386-A756-1241-A0D7-CC80E034E832}" type="presParOf" srcId="{CB3D5897-06D9-0D40-87DA-59679412E21C}" destId="{39723645-2785-E74A-B0C7-AE46438CC261}" srcOrd="1" destOrd="0" presId="urn:microsoft.com/office/officeart/2005/8/layout/hierarchy2"/>
    <dgm:cxn modelId="{DF954C4D-36D8-304B-94F7-06259B4664B9}" type="presParOf" srcId="{39723645-2785-E74A-B0C7-AE46438CC261}" destId="{A58C9F66-6497-3F48-9D77-35373D2F66F7}" srcOrd="0" destOrd="0" presId="urn:microsoft.com/office/officeart/2005/8/layout/hierarchy2"/>
    <dgm:cxn modelId="{38D628BC-C52B-9043-9216-E31A30964AC8}" type="presParOf" srcId="{A58C9F66-6497-3F48-9D77-35373D2F66F7}" destId="{0C77E36F-799F-D94C-8AEF-18CA3BA9F2C0}" srcOrd="0" destOrd="0" presId="urn:microsoft.com/office/officeart/2005/8/layout/hierarchy2"/>
    <dgm:cxn modelId="{BE98A78D-A83A-A441-A705-98085948450B}" type="presParOf" srcId="{39723645-2785-E74A-B0C7-AE46438CC261}" destId="{62022125-11F4-6E4C-A2AE-0AF9A9490F45}" srcOrd="1" destOrd="0" presId="urn:microsoft.com/office/officeart/2005/8/layout/hierarchy2"/>
    <dgm:cxn modelId="{80B99821-F4D1-9941-B032-6ADB3D5A2C38}" type="presParOf" srcId="{62022125-11F4-6E4C-A2AE-0AF9A9490F45}" destId="{88B210B3-098B-D84A-9362-CF6483B691FE}" srcOrd="0" destOrd="0" presId="urn:microsoft.com/office/officeart/2005/8/layout/hierarchy2"/>
    <dgm:cxn modelId="{8BD759B1-DAD1-B340-8181-A9D72F7233C1}" type="presParOf" srcId="{62022125-11F4-6E4C-A2AE-0AF9A9490F45}" destId="{8C27556A-67F1-DF4F-92EE-647AC7E9EBFF}" srcOrd="1" destOrd="0" presId="urn:microsoft.com/office/officeart/2005/8/layout/hierarchy2"/>
    <dgm:cxn modelId="{9470F4BD-A502-3644-A032-1772A0BD1951}" type="presParOf" srcId="{D9C4B345-3E8B-6949-A062-277A02CD2E37}" destId="{0A0AF3E0-F915-1941-926E-2A8CF7CA73B1}" srcOrd="8" destOrd="0" presId="urn:microsoft.com/office/officeart/2005/8/layout/hierarchy2"/>
    <dgm:cxn modelId="{43847A4D-6BD7-BD4E-A9E6-3F4B94472B92}" type="presParOf" srcId="{0A0AF3E0-F915-1941-926E-2A8CF7CA73B1}" destId="{680C20CC-D4B5-BA44-9DFC-746BCABBF89E}" srcOrd="0" destOrd="0" presId="urn:microsoft.com/office/officeart/2005/8/layout/hierarchy2"/>
    <dgm:cxn modelId="{9E20FA9C-76C2-D44D-B12B-CC0D095E629F}" type="presParOf" srcId="{D9C4B345-3E8B-6949-A062-277A02CD2E37}" destId="{07ED0E3D-1A2D-4F47-87C9-41B97154C8A4}" srcOrd="9" destOrd="0" presId="urn:microsoft.com/office/officeart/2005/8/layout/hierarchy2"/>
    <dgm:cxn modelId="{6E5A5F75-8F1E-5F41-8635-D05160868C0F}" type="presParOf" srcId="{07ED0E3D-1A2D-4F47-87C9-41B97154C8A4}" destId="{5652E383-1A3B-C84F-9270-69CD689CB5D3}" srcOrd="0" destOrd="0" presId="urn:microsoft.com/office/officeart/2005/8/layout/hierarchy2"/>
    <dgm:cxn modelId="{ECAE989C-920C-6F47-81E3-CFFE87BDD07D}" type="presParOf" srcId="{07ED0E3D-1A2D-4F47-87C9-41B97154C8A4}" destId="{5CC5E7B5-7BB0-5442-B7C5-8E515902B8D6}" srcOrd="1" destOrd="0" presId="urn:microsoft.com/office/officeart/2005/8/layout/hierarchy2"/>
    <dgm:cxn modelId="{420374A6-0955-F14E-92F8-03BA25A2727E}" type="presParOf" srcId="{93B8448E-9487-7E42-85DB-D349C9C48DD1}" destId="{5C4EF851-B3E7-F94C-BAB0-263CD2F7E0DD}" srcOrd="6" destOrd="0" presId="urn:microsoft.com/office/officeart/2005/8/layout/hierarchy2"/>
    <dgm:cxn modelId="{CF13B0BE-DF87-CC42-A7E0-13ACF44ADD2B}" type="presParOf" srcId="{5C4EF851-B3E7-F94C-BAB0-263CD2F7E0DD}" destId="{90EEE3E6-9AB0-524B-AF8C-CC97D402A8A6}" srcOrd="0" destOrd="0" presId="urn:microsoft.com/office/officeart/2005/8/layout/hierarchy2"/>
    <dgm:cxn modelId="{9C6C704D-4656-004E-A958-222829F46A09}" type="presParOf" srcId="{93B8448E-9487-7E42-85DB-D349C9C48DD1}" destId="{60E049CF-B63D-2B41-88C6-F333CFD6A919}" srcOrd="7" destOrd="0" presId="urn:microsoft.com/office/officeart/2005/8/layout/hierarchy2"/>
    <dgm:cxn modelId="{0EABCD42-8689-964F-A9B2-7C351096ACD2}" type="presParOf" srcId="{60E049CF-B63D-2B41-88C6-F333CFD6A919}" destId="{B1A8EE4F-25E8-4B43-8688-C90D63FB96CB}" srcOrd="0" destOrd="0" presId="urn:microsoft.com/office/officeart/2005/8/layout/hierarchy2"/>
    <dgm:cxn modelId="{1758A451-7F7D-6C45-896F-1D55E9B7CA06}" type="presParOf" srcId="{60E049CF-B63D-2B41-88C6-F333CFD6A919}" destId="{E3792565-79EA-8A4F-8C87-24A908F5857A}" srcOrd="1" destOrd="0" presId="urn:microsoft.com/office/officeart/2005/8/layout/hierarchy2"/>
    <dgm:cxn modelId="{A34B4494-CEC4-944F-8697-AF3C166886E9}" type="presParOf" srcId="{93B8448E-9487-7E42-85DB-D349C9C48DD1}" destId="{5A5662EA-37C6-BA4C-B6EC-6C6F57464D56}" srcOrd="8" destOrd="0" presId="urn:microsoft.com/office/officeart/2005/8/layout/hierarchy2"/>
    <dgm:cxn modelId="{44ACF8A3-B74B-9F46-A622-C23907F4A6EB}" type="presParOf" srcId="{5A5662EA-37C6-BA4C-B6EC-6C6F57464D56}" destId="{1210735A-4BAF-454E-BA49-2E19F9C4F0F4}" srcOrd="0" destOrd="0" presId="urn:microsoft.com/office/officeart/2005/8/layout/hierarchy2"/>
    <dgm:cxn modelId="{605838C5-9A56-5942-83AD-F77B3915865F}" type="presParOf" srcId="{93B8448E-9487-7E42-85DB-D349C9C48DD1}" destId="{0B3B53B5-6332-4A48-A9BB-4F7A30A71A09}" srcOrd="9" destOrd="0" presId="urn:microsoft.com/office/officeart/2005/8/layout/hierarchy2"/>
    <dgm:cxn modelId="{55106CFD-D4DA-764D-9FF0-083F5B6AA7F0}" type="presParOf" srcId="{0B3B53B5-6332-4A48-A9BB-4F7A30A71A09}" destId="{FE11D24F-B28C-EE40-ACEB-E6157B722AB0}" srcOrd="0" destOrd="0" presId="urn:microsoft.com/office/officeart/2005/8/layout/hierarchy2"/>
    <dgm:cxn modelId="{478964D0-A529-514A-951B-79D80E1EDA17}" type="presParOf" srcId="{0B3B53B5-6332-4A48-A9BB-4F7A30A71A09}" destId="{7CA8E3CD-B62A-8E4B-8CF3-5639F61BF1AE}" srcOrd="1" destOrd="0" presId="urn:microsoft.com/office/officeart/2005/8/layout/hierarchy2"/>
    <dgm:cxn modelId="{BD2919D4-A01B-EE4F-AFDB-94E26AE0EC0D}" type="presParOf" srcId="{93B8448E-9487-7E42-85DB-D349C9C48DD1}" destId="{30243D2C-71C0-BD4A-A6EE-F13EBFCD2F27}" srcOrd="10" destOrd="0" presId="urn:microsoft.com/office/officeart/2005/8/layout/hierarchy2"/>
    <dgm:cxn modelId="{C631D859-73E6-EF47-B2AD-642C4D0459FA}" type="presParOf" srcId="{30243D2C-71C0-BD4A-A6EE-F13EBFCD2F27}" destId="{3773B6E2-AD33-5A4C-A419-33129FF8F808}" srcOrd="0" destOrd="0" presId="urn:microsoft.com/office/officeart/2005/8/layout/hierarchy2"/>
    <dgm:cxn modelId="{01EED83F-231D-AB49-BB47-D8D96A048A90}" type="presParOf" srcId="{93B8448E-9487-7E42-85DB-D349C9C48DD1}" destId="{F2F8D9DC-33E4-CA42-914A-86A35625C192}" srcOrd="11" destOrd="0" presId="urn:microsoft.com/office/officeart/2005/8/layout/hierarchy2"/>
    <dgm:cxn modelId="{5B491081-9A34-0945-9E3C-B583E5CCFD17}" type="presParOf" srcId="{F2F8D9DC-33E4-CA42-914A-86A35625C192}" destId="{68280E09-19BE-B843-AA54-6C424769E434}" srcOrd="0" destOrd="0" presId="urn:microsoft.com/office/officeart/2005/8/layout/hierarchy2"/>
    <dgm:cxn modelId="{00BEBBF5-528E-5647-97F4-664C8BD1B23B}" type="presParOf" srcId="{F2F8D9DC-33E4-CA42-914A-86A35625C192}" destId="{16CF6F38-D35C-CA49-B675-D4312BE48BFA}" srcOrd="1" destOrd="0" presId="urn:microsoft.com/office/officeart/2005/8/layout/hierarchy2"/>
  </dgm:cxnLst>
  <dgm:bg>
    <a:noFill/>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0A368-7BB3-F34B-9150-6E76DFBC9159}">
      <dsp:nvSpPr>
        <dsp:cNvPr id="0" name=""/>
        <dsp:cNvSpPr/>
      </dsp:nvSpPr>
      <dsp:spPr>
        <a:xfrm>
          <a:off x="416699" y="3356658"/>
          <a:ext cx="2205668" cy="11708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b="1" kern="1200" dirty="0"/>
            <a:t>PG collection</a:t>
          </a:r>
        </a:p>
      </dsp:txBody>
      <dsp:txXfrm>
        <a:off x="450991" y="3390950"/>
        <a:ext cx="2137084" cy="1102223"/>
      </dsp:txXfrm>
    </dsp:sp>
    <dsp:sp modelId="{A02A2F15-92AC-FC4C-9ED0-FD08FEB6FADC}">
      <dsp:nvSpPr>
        <dsp:cNvPr id="0" name=""/>
        <dsp:cNvSpPr/>
      </dsp:nvSpPr>
      <dsp:spPr>
        <a:xfrm rot="17273542">
          <a:off x="1369815" y="2211353"/>
          <a:ext cx="3616069" cy="20239"/>
        </a:xfrm>
        <a:custGeom>
          <a:avLst/>
          <a:gdLst/>
          <a:ahLst/>
          <a:cxnLst/>
          <a:rect l="0" t="0" r="0" b="0"/>
          <a:pathLst>
            <a:path>
              <a:moveTo>
                <a:pt x="0" y="10119"/>
              </a:moveTo>
              <a:lnTo>
                <a:pt x="3616069" y="101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GB" sz="1050" kern="1200">
            <a:solidFill>
              <a:sysClr val="windowText" lastClr="000000"/>
            </a:solidFill>
          </a:endParaRPr>
        </a:p>
      </dsp:txBody>
      <dsp:txXfrm>
        <a:off x="3087447" y="2131071"/>
        <a:ext cx="180803" cy="180803"/>
      </dsp:txXfrm>
    </dsp:sp>
    <dsp:sp modelId="{7436CD22-551C-4E49-A91E-C2A9F73438BE}">
      <dsp:nvSpPr>
        <dsp:cNvPr id="0" name=""/>
        <dsp:cNvSpPr/>
      </dsp:nvSpPr>
      <dsp:spPr>
        <a:xfrm>
          <a:off x="3733331" y="129646"/>
          <a:ext cx="1484948" cy="74247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Worm phenotype</a:t>
          </a:r>
        </a:p>
      </dsp:txBody>
      <dsp:txXfrm>
        <a:off x="3755077" y="151392"/>
        <a:ext cx="1441456" cy="698982"/>
      </dsp:txXfrm>
    </dsp:sp>
    <dsp:sp modelId="{E0EF5846-1DD4-D74C-961A-C58B328BA986}">
      <dsp:nvSpPr>
        <dsp:cNvPr id="0" name=""/>
        <dsp:cNvSpPr/>
      </dsp:nvSpPr>
      <dsp:spPr>
        <a:xfrm rot="17618966">
          <a:off x="1809903" y="2689198"/>
          <a:ext cx="2713364" cy="20239"/>
        </a:xfrm>
        <a:custGeom>
          <a:avLst/>
          <a:gdLst/>
          <a:ahLst/>
          <a:cxnLst/>
          <a:rect l="0" t="0" r="0" b="0"/>
          <a:pathLst>
            <a:path>
              <a:moveTo>
                <a:pt x="0" y="10119"/>
              </a:moveTo>
              <a:lnTo>
                <a:pt x="2713364" y="101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GB" sz="800" kern="1200">
            <a:solidFill>
              <a:sysClr val="windowText" lastClr="000000"/>
            </a:solidFill>
          </a:endParaRPr>
        </a:p>
      </dsp:txBody>
      <dsp:txXfrm>
        <a:off x="3098752" y="2631484"/>
        <a:ext cx="135668" cy="135668"/>
      </dsp:txXfrm>
    </dsp:sp>
    <dsp:sp modelId="{6BD94FBD-18EE-6847-9446-59F3C711D363}">
      <dsp:nvSpPr>
        <dsp:cNvPr id="0" name=""/>
        <dsp:cNvSpPr/>
      </dsp:nvSpPr>
      <dsp:spPr>
        <a:xfrm>
          <a:off x="3710805" y="1085336"/>
          <a:ext cx="1484948" cy="74247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Bacterial phenotype</a:t>
          </a:r>
        </a:p>
      </dsp:txBody>
      <dsp:txXfrm>
        <a:off x="3732551" y="1107082"/>
        <a:ext cx="1441456" cy="698982"/>
      </dsp:txXfrm>
    </dsp:sp>
    <dsp:sp modelId="{3DD4A408-3E43-E545-945A-795A1AB2809E}">
      <dsp:nvSpPr>
        <dsp:cNvPr id="0" name=""/>
        <dsp:cNvSpPr/>
      </dsp:nvSpPr>
      <dsp:spPr>
        <a:xfrm rot="3544488">
          <a:off x="2126370" y="4807281"/>
          <a:ext cx="2040798" cy="20239"/>
        </a:xfrm>
        <a:custGeom>
          <a:avLst/>
          <a:gdLst/>
          <a:ahLst/>
          <a:cxnLst/>
          <a:rect l="0" t="0" r="0" b="0"/>
          <a:pathLst>
            <a:path>
              <a:moveTo>
                <a:pt x="0" y="10119"/>
              </a:moveTo>
              <a:lnTo>
                <a:pt x="2040798" y="101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3095749" y="4766380"/>
        <a:ext cx="102039" cy="102039"/>
      </dsp:txXfrm>
    </dsp:sp>
    <dsp:sp modelId="{3CB33254-FE0C-4B4F-8D43-B6C72FF97FCD}">
      <dsp:nvSpPr>
        <dsp:cNvPr id="0" name=""/>
        <dsp:cNvSpPr/>
      </dsp:nvSpPr>
      <dsp:spPr>
        <a:xfrm>
          <a:off x="3671171" y="5321501"/>
          <a:ext cx="1484948" cy="742474"/>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Genomic info</a:t>
          </a:r>
          <a:endParaRPr lang="en-GB" sz="1600" kern="1200" dirty="0"/>
        </a:p>
      </dsp:txBody>
      <dsp:txXfrm>
        <a:off x="3692917" y="5343247"/>
        <a:ext cx="1441456" cy="698982"/>
      </dsp:txXfrm>
    </dsp:sp>
    <dsp:sp modelId="{7A7FC3F1-0F42-1A4A-8F47-9F5249A0C534}">
      <dsp:nvSpPr>
        <dsp:cNvPr id="0" name=""/>
        <dsp:cNvSpPr/>
      </dsp:nvSpPr>
      <dsp:spPr>
        <a:xfrm rot="17430187">
          <a:off x="3824654" y="3763208"/>
          <a:ext cx="4098445" cy="20239"/>
        </a:xfrm>
        <a:custGeom>
          <a:avLst/>
          <a:gdLst/>
          <a:ahLst/>
          <a:cxnLst/>
          <a:rect l="0" t="0" r="0" b="0"/>
          <a:pathLst>
            <a:path>
              <a:moveTo>
                <a:pt x="0" y="10119"/>
              </a:moveTo>
              <a:lnTo>
                <a:pt x="4098445" y="1011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5771416" y="3670866"/>
        <a:ext cx="204922" cy="204922"/>
      </dsp:txXfrm>
    </dsp:sp>
    <dsp:sp modelId="{D75C6689-4C4E-6946-8F70-C86F456FC421}">
      <dsp:nvSpPr>
        <dsp:cNvPr id="0" name=""/>
        <dsp:cNvSpPr/>
      </dsp:nvSpPr>
      <dsp:spPr>
        <a:xfrm>
          <a:off x="6591635" y="1482679"/>
          <a:ext cx="1484948" cy="74247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Annotation</a:t>
          </a:r>
        </a:p>
      </dsp:txBody>
      <dsp:txXfrm>
        <a:off x="6613381" y="1504425"/>
        <a:ext cx="1441456" cy="698982"/>
      </dsp:txXfrm>
    </dsp:sp>
    <dsp:sp modelId="{AE342C17-5D15-5142-B3A6-947B321F3614}">
      <dsp:nvSpPr>
        <dsp:cNvPr id="0" name=""/>
        <dsp:cNvSpPr/>
      </dsp:nvSpPr>
      <dsp:spPr>
        <a:xfrm rot="19457599">
          <a:off x="8007829" y="1630335"/>
          <a:ext cx="731487" cy="20239"/>
        </a:xfrm>
        <a:custGeom>
          <a:avLst/>
          <a:gdLst/>
          <a:ahLst/>
          <a:cxnLst/>
          <a:rect l="0" t="0" r="0" b="0"/>
          <a:pathLst>
            <a:path>
              <a:moveTo>
                <a:pt x="0" y="10119"/>
              </a:moveTo>
              <a:lnTo>
                <a:pt x="731487" y="101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8355286" y="1622168"/>
        <a:ext cx="36574" cy="36574"/>
      </dsp:txXfrm>
    </dsp:sp>
    <dsp:sp modelId="{2A474A6C-A021-E743-8678-99D6D10891AF}">
      <dsp:nvSpPr>
        <dsp:cNvPr id="0" name=""/>
        <dsp:cNvSpPr/>
      </dsp:nvSpPr>
      <dsp:spPr>
        <a:xfrm>
          <a:off x="8670563" y="1055756"/>
          <a:ext cx="1484948" cy="7424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Pangenome Calculation</a:t>
          </a:r>
          <a:endParaRPr lang="en-GB" sz="1600" kern="1200" dirty="0"/>
        </a:p>
      </dsp:txBody>
      <dsp:txXfrm>
        <a:off x="8692309" y="1077502"/>
        <a:ext cx="1441456" cy="698982"/>
      </dsp:txXfrm>
    </dsp:sp>
    <dsp:sp modelId="{AB73467C-A902-E641-B783-4BF59645D4D0}">
      <dsp:nvSpPr>
        <dsp:cNvPr id="0" name=""/>
        <dsp:cNvSpPr/>
      </dsp:nvSpPr>
      <dsp:spPr>
        <a:xfrm rot="17810008">
          <a:off x="9893039" y="989951"/>
          <a:ext cx="956880" cy="20239"/>
        </a:xfrm>
        <a:custGeom>
          <a:avLst/>
          <a:gdLst/>
          <a:ahLst/>
          <a:cxnLst/>
          <a:rect l="0" t="0" r="0" b="0"/>
          <a:pathLst>
            <a:path>
              <a:moveTo>
                <a:pt x="0" y="10119"/>
              </a:moveTo>
              <a:lnTo>
                <a:pt x="956880" y="101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10347557" y="976149"/>
        <a:ext cx="47844" cy="47844"/>
      </dsp:txXfrm>
    </dsp:sp>
    <dsp:sp modelId="{8C697E48-F16A-DE4A-9CEE-074F17B64604}">
      <dsp:nvSpPr>
        <dsp:cNvPr id="0" name=""/>
        <dsp:cNvSpPr/>
      </dsp:nvSpPr>
      <dsp:spPr>
        <a:xfrm>
          <a:off x="10587446" y="201911"/>
          <a:ext cx="1484948" cy="742474"/>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gene P/A</a:t>
          </a:r>
          <a:endParaRPr lang="en-GB" sz="1600" kern="1200" dirty="0"/>
        </a:p>
      </dsp:txBody>
      <dsp:txXfrm>
        <a:off x="10609192" y="223657"/>
        <a:ext cx="1441456" cy="698982"/>
      </dsp:txXfrm>
    </dsp:sp>
    <dsp:sp modelId="{33A2EEF2-DC94-024A-A7D6-BB4612D8EEDC}">
      <dsp:nvSpPr>
        <dsp:cNvPr id="0" name=""/>
        <dsp:cNvSpPr/>
      </dsp:nvSpPr>
      <dsp:spPr>
        <a:xfrm>
          <a:off x="10155511" y="1416874"/>
          <a:ext cx="431934" cy="20239"/>
        </a:xfrm>
        <a:custGeom>
          <a:avLst/>
          <a:gdLst/>
          <a:ahLst/>
          <a:cxnLst/>
          <a:rect l="0" t="0" r="0" b="0"/>
          <a:pathLst>
            <a:path>
              <a:moveTo>
                <a:pt x="0" y="10119"/>
              </a:moveTo>
              <a:lnTo>
                <a:pt x="431934" y="101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10360680" y="1416195"/>
        <a:ext cx="21596" cy="21596"/>
      </dsp:txXfrm>
    </dsp:sp>
    <dsp:sp modelId="{04707000-A5EE-DE46-847A-CE0AFB54626F}">
      <dsp:nvSpPr>
        <dsp:cNvPr id="0" name=""/>
        <dsp:cNvSpPr/>
      </dsp:nvSpPr>
      <dsp:spPr>
        <a:xfrm>
          <a:off x="10587446" y="1055756"/>
          <a:ext cx="1484948" cy="742474"/>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gene variants</a:t>
          </a:r>
        </a:p>
      </dsp:txBody>
      <dsp:txXfrm>
        <a:off x="10609192" y="1077502"/>
        <a:ext cx="1441456" cy="698982"/>
      </dsp:txXfrm>
    </dsp:sp>
    <dsp:sp modelId="{ED89B5F1-830B-E14F-82DA-F51EB8769892}">
      <dsp:nvSpPr>
        <dsp:cNvPr id="0" name=""/>
        <dsp:cNvSpPr/>
      </dsp:nvSpPr>
      <dsp:spPr>
        <a:xfrm rot="3789992">
          <a:off x="9893039" y="1843797"/>
          <a:ext cx="956880" cy="20239"/>
        </a:xfrm>
        <a:custGeom>
          <a:avLst/>
          <a:gdLst/>
          <a:ahLst/>
          <a:cxnLst/>
          <a:rect l="0" t="0" r="0" b="0"/>
          <a:pathLst>
            <a:path>
              <a:moveTo>
                <a:pt x="0" y="10119"/>
              </a:moveTo>
              <a:lnTo>
                <a:pt x="956880" y="101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10347557" y="1829994"/>
        <a:ext cx="47844" cy="47844"/>
      </dsp:txXfrm>
    </dsp:sp>
    <dsp:sp modelId="{50491DD6-57CF-3845-86FF-5BF70E0C6EAA}">
      <dsp:nvSpPr>
        <dsp:cNvPr id="0" name=""/>
        <dsp:cNvSpPr/>
      </dsp:nvSpPr>
      <dsp:spPr>
        <a:xfrm>
          <a:off x="10587446" y="1909602"/>
          <a:ext cx="1484948" cy="742474"/>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Structural variants</a:t>
          </a:r>
        </a:p>
      </dsp:txBody>
      <dsp:txXfrm>
        <a:off x="10609192" y="1931348"/>
        <a:ext cx="1441456" cy="698982"/>
      </dsp:txXfrm>
    </dsp:sp>
    <dsp:sp modelId="{D222917B-EC1E-F64B-A2B5-FC696D84F698}">
      <dsp:nvSpPr>
        <dsp:cNvPr id="0" name=""/>
        <dsp:cNvSpPr/>
      </dsp:nvSpPr>
      <dsp:spPr>
        <a:xfrm rot="2142401">
          <a:off x="8007829" y="2057258"/>
          <a:ext cx="731487" cy="20239"/>
        </a:xfrm>
        <a:custGeom>
          <a:avLst/>
          <a:gdLst/>
          <a:ahLst/>
          <a:cxnLst/>
          <a:rect l="0" t="0" r="0" b="0"/>
          <a:pathLst>
            <a:path>
              <a:moveTo>
                <a:pt x="0" y="10119"/>
              </a:moveTo>
              <a:lnTo>
                <a:pt x="731487" y="101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8355286" y="2049090"/>
        <a:ext cx="36574" cy="36574"/>
      </dsp:txXfrm>
    </dsp:sp>
    <dsp:sp modelId="{58BEE22D-BCC7-524A-B427-6192824D8E72}">
      <dsp:nvSpPr>
        <dsp:cNvPr id="0" name=""/>
        <dsp:cNvSpPr/>
      </dsp:nvSpPr>
      <dsp:spPr>
        <a:xfrm>
          <a:off x="8670563" y="1909602"/>
          <a:ext cx="1484948" cy="7424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Metabolic capacity</a:t>
          </a:r>
          <a:endParaRPr lang="en-GB" sz="1600" kern="1200" dirty="0"/>
        </a:p>
      </dsp:txBody>
      <dsp:txXfrm>
        <a:off x="8692309" y="1931348"/>
        <a:ext cx="1441456" cy="698982"/>
      </dsp:txXfrm>
    </dsp:sp>
    <dsp:sp modelId="{044A3090-BF6A-004F-8C70-FA6D0715E53A}">
      <dsp:nvSpPr>
        <dsp:cNvPr id="0" name=""/>
        <dsp:cNvSpPr/>
      </dsp:nvSpPr>
      <dsp:spPr>
        <a:xfrm rot="17741011">
          <a:off x="4217768" y="4190131"/>
          <a:ext cx="3312218" cy="20239"/>
        </a:xfrm>
        <a:custGeom>
          <a:avLst/>
          <a:gdLst/>
          <a:ahLst/>
          <a:cxnLst/>
          <a:rect l="0" t="0" r="0" b="0"/>
          <a:pathLst>
            <a:path>
              <a:moveTo>
                <a:pt x="0" y="10119"/>
              </a:moveTo>
              <a:lnTo>
                <a:pt x="3312218" y="1011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5791072" y="4117445"/>
        <a:ext cx="165610" cy="165610"/>
      </dsp:txXfrm>
    </dsp:sp>
    <dsp:sp modelId="{A0C6E547-C6D5-6B4B-BF3F-2A8C066509CA}">
      <dsp:nvSpPr>
        <dsp:cNvPr id="0" name=""/>
        <dsp:cNvSpPr/>
      </dsp:nvSpPr>
      <dsp:spPr>
        <a:xfrm>
          <a:off x="6591635" y="2336525"/>
          <a:ext cx="1484948" cy="74247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Phylogroups</a:t>
          </a:r>
          <a:endParaRPr lang="en-GB" sz="1600" kern="1200" dirty="0"/>
        </a:p>
      </dsp:txBody>
      <dsp:txXfrm>
        <a:off x="6613381" y="2358271"/>
        <a:ext cx="1441456" cy="698982"/>
      </dsp:txXfrm>
    </dsp:sp>
    <dsp:sp modelId="{1F982A39-D233-AB4B-9ABA-A12A895CEBDE}">
      <dsp:nvSpPr>
        <dsp:cNvPr id="0" name=""/>
        <dsp:cNvSpPr/>
      </dsp:nvSpPr>
      <dsp:spPr>
        <a:xfrm rot="18237835">
          <a:off x="4589118" y="4617053"/>
          <a:ext cx="2569518" cy="20239"/>
        </a:xfrm>
        <a:custGeom>
          <a:avLst/>
          <a:gdLst/>
          <a:ahLst/>
          <a:cxnLst/>
          <a:rect l="0" t="0" r="0" b="0"/>
          <a:pathLst>
            <a:path>
              <a:moveTo>
                <a:pt x="0" y="10119"/>
              </a:moveTo>
              <a:lnTo>
                <a:pt x="2569518" y="1011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5809639" y="4562935"/>
        <a:ext cx="128475" cy="128475"/>
      </dsp:txXfrm>
    </dsp:sp>
    <dsp:sp modelId="{5D761D32-269A-754B-9A3E-B21513B0AA55}">
      <dsp:nvSpPr>
        <dsp:cNvPr id="0" name=""/>
        <dsp:cNvSpPr/>
      </dsp:nvSpPr>
      <dsp:spPr>
        <a:xfrm>
          <a:off x="6591635" y="3190370"/>
          <a:ext cx="1484948" cy="74247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BGCs (biosynthetic gene clusters)</a:t>
          </a:r>
          <a:endParaRPr lang="en-GB" sz="1600" kern="1200" dirty="0"/>
        </a:p>
      </dsp:txBody>
      <dsp:txXfrm>
        <a:off x="6613381" y="3212116"/>
        <a:ext cx="1441456" cy="698982"/>
      </dsp:txXfrm>
    </dsp:sp>
    <dsp:sp modelId="{003C2B6F-FFD9-5949-A8E2-294A67708493}">
      <dsp:nvSpPr>
        <dsp:cNvPr id="0" name=""/>
        <dsp:cNvSpPr/>
      </dsp:nvSpPr>
      <dsp:spPr>
        <a:xfrm>
          <a:off x="8076583" y="3551488"/>
          <a:ext cx="593979" cy="20239"/>
        </a:xfrm>
        <a:custGeom>
          <a:avLst/>
          <a:gdLst/>
          <a:ahLst/>
          <a:cxnLst/>
          <a:rect l="0" t="0" r="0" b="0"/>
          <a:pathLst>
            <a:path>
              <a:moveTo>
                <a:pt x="0" y="10119"/>
              </a:moveTo>
              <a:lnTo>
                <a:pt x="593979" y="101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8358723" y="3546758"/>
        <a:ext cx="29698" cy="29698"/>
      </dsp:txXfrm>
    </dsp:sp>
    <dsp:sp modelId="{4684B241-0E8D-0948-987F-0898F843507C}">
      <dsp:nvSpPr>
        <dsp:cNvPr id="0" name=""/>
        <dsp:cNvSpPr/>
      </dsp:nvSpPr>
      <dsp:spPr>
        <a:xfrm>
          <a:off x="8670563" y="3190370"/>
          <a:ext cx="1484948" cy="7424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GFCs (Gene family clusters)</a:t>
          </a:r>
          <a:endParaRPr lang="en-GB" sz="1600" kern="1200" dirty="0"/>
        </a:p>
      </dsp:txBody>
      <dsp:txXfrm>
        <a:off x="8692309" y="3212116"/>
        <a:ext cx="1441456" cy="698982"/>
      </dsp:txXfrm>
    </dsp:sp>
    <dsp:sp modelId="{C003AB87-4B5B-E749-9D44-2ED3E1167503}">
      <dsp:nvSpPr>
        <dsp:cNvPr id="0" name=""/>
        <dsp:cNvSpPr/>
      </dsp:nvSpPr>
      <dsp:spPr>
        <a:xfrm rot="19100285">
          <a:off x="4913127" y="5043976"/>
          <a:ext cx="1921499" cy="20239"/>
        </a:xfrm>
        <a:custGeom>
          <a:avLst/>
          <a:gdLst/>
          <a:ahLst/>
          <a:cxnLst/>
          <a:rect l="0" t="0" r="0" b="0"/>
          <a:pathLst>
            <a:path>
              <a:moveTo>
                <a:pt x="0" y="10119"/>
              </a:moveTo>
              <a:lnTo>
                <a:pt x="1921499" y="1011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5825840" y="5006058"/>
        <a:ext cx="96074" cy="96074"/>
      </dsp:txXfrm>
    </dsp:sp>
    <dsp:sp modelId="{6ABB0C35-6AA5-4046-8A91-5341F1609514}">
      <dsp:nvSpPr>
        <dsp:cNvPr id="0" name=""/>
        <dsp:cNvSpPr/>
      </dsp:nvSpPr>
      <dsp:spPr>
        <a:xfrm>
          <a:off x="6591635" y="4044215"/>
          <a:ext cx="1484948" cy="74247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Prophages</a:t>
          </a:r>
          <a:endParaRPr lang="en-GB" sz="1600" kern="1200" dirty="0"/>
        </a:p>
      </dsp:txBody>
      <dsp:txXfrm>
        <a:off x="6613381" y="4065961"/>
        <a:ext cx="1441456" cy="698982"/>
      </dsp:txXfrm>
    </dsp:sp>
    <dsp:sp modelId="{A58C9F66-6497-3F48-9D77-35373D2F66F7}">
      <dsp:nvSpPr>
        <dsp:cNvPr id="0" name=""/>
        <dsp:cNvSpPr/>
      </dsp:nvSpPr>
      <dsp:spPr>
        <a:xfrm>
          <a:off x="8076583" y="4405333"/>
          <a:ext cx="593979" cy="20239"/>
        </a:xfrm>
        <a:custGeom>
          <a:avLst/>
          <a:gdLst/>
          <a:ahLst/>
          <a:cxnLst/>
          <a:rect l="0" t="0" r="0" b="0"/>
          <a:pathLst>
            <a:path>
              <a:moveTo>
                <a:pt x="0" y="10119"/>
              </a:moveTo>
              <a:lnTo>
                <a:pt x="593979" y="1011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8358723" y="4400603"/>
        <a:ext cx="29698" cy="29698"/>
      </dsp:txXfrm>
    </dsp:sp>
    <dsp:sp modelId="{88B210B3-098B-D84A-9362-CF6483B691FE}">
      <dsp:nvSpPr>
        <dsp:cNvPr id="0" name=""/>
        <dsp:cNvSpPr/>
      </dsp:nvSpPr>
      <dsp:spPr>
        <a:xfrm>
          <a:off x="8670563" y="4044215"/>
          <a:ext cx="1484948" cy="74247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Cryptic prophages</a:t>
          </a:r>
          <a:endParaRPr lang="en-GB" sz="1600" kern="1200" dirty="0"/>
        </a:p>
      </dsp:txBody>
      <dsp:txXfrm>
        <a:off x="8692309" y="4065961"/>
        <a:ext cx="1441456" cy="698982"/>
      </dsp:txXfrm>
    </dsp:sp>
    <dsp:sp modelId="{0A0AF3E0-F915-1941-926E-2A8CF7CA73B1}">
      <dsp:nvSpPr>
        <dsp:cNvPr id="0" name=""/>
        <dsp:cNvSpPr/>
      </dsp:nvSpPr>
      <dsp:spPr>
        <a:xfrm rot="20613916">
          <a:off x="5125545" y="5470899"/>
          <a:ext cx="1496664" cy="20239"/>
        </a:xfrm>
        <a:custGeom>
          <a:avLst/>
          <a:gdLst/>
          <a:ahLst/>
          <a:cxnLst/>
          <a:rect l="0" t="0" r="0" b="0"/>
          <a:pathLst>
            <a:path>
              <a:moveTo>
                <a:pt x="0" y="10119"/>
              </a:moveTo>
              <a:lnTo>
                <a:pt x="1496664" y="1011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5836461" y="5443602"/>
        <a:ext cx="74833" cy="74833"/>
      </dsp:txXfrm>
    </dsp:sp>
    <dsp:sp modelId="{5652E383-1A3B-C84F-9270-69CD689CB5D3}">
      <dsp:nvSpPr>
        <dsp:cNvPr id="0" name=""/>
        <dsp:cNvSpPr/>
      </dsp:nvSpPr>
      <dsp:spPr>
        <a:xfrm>
          <a:off x="6591635" y="4898061"/>
          <a:ext cx="1484948" cy="74247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Plasmids</a:t>
          </a:r>
          <a:endParaRPr lang="en-GB" sz="1600" kern="1200" dirty="0"/>
        </a:p>
      </dsp:txBody>
      <dsp:txXfrm>
        <a:off x="6613381" y="4919807"/>
        <a:ext cx="1441456" cy="698982"/>
      </dsp:txXfrm>
    </dsp:sp>
    <dsp:sp modelId="{5C4EF851-B3E7-F94C-BAB0-263CD2F7E0DD}">
      <dsp:nvSpPr>
        <dsp:cNvPr id="0" name=""/>
        <dsp:cNvSpPr/>
      </dsp:nvSpPr>
      <dsp:spPr>
        <a:xfrm rot="20761380">
          <a:off x="2605916" y="3797739"/>
          <a:ext cx="1111271" cy="20239"/>
        </a:xfrm>
        <a:custGeom>
          <a:avLst/>
          <a:gdLst/>
          <a:ahLst/>
          <a:cxnLst/>
          <a:rect l="0" t="0" r="0" b="0"/>
          <a:pathLst>
            <a:path>
              <a:moveTo>
                <a:pt x="0" y="10119"/>
              </a:moveTo>
              <a:lnTo>
                <a:pt x="1111271" y="101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3133770" y="3780076"/>
        <a:ext cx="55563" cy="55563"/>
      </dsp:txXfrm>
    </dsp:sp>
    <dsp:sp modelId="{B1A8EE4F-25E8-4B43-8688-C90D63FB96CB}">
      <dsp:nvSpPr>
        <dsp:cNvPr id="0" name=""/>
        <dsp:cNvSpPr/>
      </dsp:nvSpPr>
      <dsp:spPr>
        <a:xfrm>
          <a:off x="3700737" y="3302417"/>
          <a:ext cx="1484948" cy="742474"/>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Metformin resistance</a:t>
          </a:r>
        </a:p>
      </dsp:txBody>
      <dsp:txXfrm>
        <a:off x="3722483" y="3324163"/>
        <a:ext cx="1441456" cy="698982"/>
      </dsp:txXfrm>
    </dsp:sp>
    <dsp:sp modelId="{5A5662EA-37C6-BA4C-B6EC-6C6F57464D56}">
      <dsp:nvSpPr>
        <dsp:cNvPr id="0" name=""/>
        <dsp:cNvSpPr/>
      </dsp:nvSpPr>
      <dsp:spPr>
        <a:xfrm rot="1937832">
          <a:off x="2523848" y="4272187"/>
          <a:ext cx="1273581" cy="20239"/>
        </a:xfrm>
        <a:custGeom>
          <a:avLst/>
          <a:gdLst/>
          <a:ahLst/>
          <a:cxnLst/>
          <a:rect l="0" t="0" r="0" b="0"/>
          <a:pathLst>
            <a:path>
              <a:moveTo>
                <a:pt x="0" y="10119"/>
              </a:moveTo>
              <a:lnTo>
                <a:pt x="1273581" y="101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28799" y="4250467"/>
        <a:ext cx="63679" cy="63679"/>
      </dsp:txXfrm>
    </dsp:sp>
    <dsp:sp modelId="{FE11D24F-B28C-EE40-ACEB-E6157B722AB0}">
      <dsp:nvSpPr>
        <dsp:cNvPr id="0" name=""/>
        <dsp:cNvSpPr/>
      </dsp:nvSpPr>
      <dsp:spPr>
        <a:xfrm>
          <a:off x="3698910" y="4251314"/>
          <a:ext cx="1484948" cy="742474"/>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Directed/experimental evolution</a:t>
          </a:r>
        </a:p>
      </dsp:txBody>
      <dsp:txXfrm>
        <a:off x="3720656" y="4273060"/>
        <a:ext cx="1441456" cy="698982"/>
      </dsp:txXfrm>
    </dsp:sp>
    <dsp:sp modelId="{30243D2C-71C0-BD4A-A6EE-F13EBFCD2F27}">
      <dsp:nvSpPr>
        <dsp:cNvPr id="0" name=""/>
        <dsp:cNvSpPr/>
      </dsp:nvSpPr>
      <dsp:spPr>
        <a:xfrm rot="18544862">
          <a:off x="2300530" y="3255968"/>
          <a:ext cx="1741629" cy="20239"/>
        </a:xfrm>
        <a:custGeom>
          <a:avLst/>
          <a:gdLst/>
          <a:ahLst/>
          <a:cxnLst/>
          <a:rect l="0" t="0" r="0" b="0"/>
          <a:pathLst>
            <a:path>
              <a:moveTo>
                <a:pt x="0" y="10119"/>
              </a:moveTo>
              <a:lnTo>
                <a:pt x="1741629" y="1011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3127804" y="3222547"/>
        <a:ext cx="87081" cy="87081"/>
      </dsp:txXfrm>
    </dsp:sp>
    <dsp:sp modelId="{68280E09-19BE-B843-AA54-6C424769E434}">
      <dsp:nvSpPr>
        <dsp:cNvPr id="0" name=""/>
        <dsp:cNvSpPr/>
      </dsp:nvSpPr>
      <dsp:spPr>
        <a:xfrm>
          <a:off x="3720323" y="2068573"/>
          <a:ext cx="1484948" cy="10430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Spheroids (Kristin), worm transcription profile (</a:t>
          </a:r>
          <a:r>
            <a:rPr lang="en-GB" sz="1400" kern="1200" dirty="0" err="1"/>
            <a:t>Andreea</a:t>
          </a:r>
          <a:r>
            <a:rPr lang="en-GB" sz="1400" kern="1200" dirty="0"/>
            <a:t>)</a:t>
          </a:r>
        </a:p>
      </dsp:txBody>
      <dsp:txXfrm>
        <a:off x="3750874" y="2099124"/>
        <a:ext cx="1423846" cy="9819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33224-2600-1447-96B1-6A9EFA136D47}" type="datetimeFigureOut">
              <a:rPr lang="en-US" smtClean="0"/>
              <a:t>7/5/2022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42715-5C4A-3240-B1C1-52AD0A1125EF}" type="slidenum">
              <a:rPr lang="en-US" smtClean="0"/>
              <a:t>‹#›</a:t>
            </a:fld>
            <a:endParaRPr lang="en-US"/>
          </a:p>
        </p:txBody>
      </p:sp>
    </p:spTree>
    <p:extLst>
      <p:ext uri="{BB962C8B-B14F-4D97-AF65-F5344CB8AC3E}">
        <p14:creationId xmlns:p14="http://schemas.microsoft.com/office/powerpoint/2010/main" val="1432214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1</a:t>
            </a:fld>
            <a:endParaRPr lang="en-US"/>
          </a:p>
        </p:txBody>
      </p:sp>
    </p:spTree>
    <p:extLst>
      <p:ext uri="{BB962C8B-B14F-4D97-AF65-F5344CB8AC3E}">
        <p14:creationId xmlns:p14="http://schemas.microsoft.com/office/powerpoint/2010/main" val="2987671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activation</a:t>
            </a:r>
          </a:p>
          <a:p>
            <a:r>
              <a:rPr lang="en-US" dirty="0"/>
              <a:t>Second: </a:t>
            </a:r>
            <a:r>
              <a:rPr lang="en-GB" sz="1200" b="0" i="0" kern="1200" dirty="0">
                <a:solidFill>
                  <a:schemeClr val="tx1"/>
                </a:solidFill>
                <a:effectLst/>
                <a:latin typeface="+mn-lt"/>
                <a:ea typeface="+mn-ea"/>
                <a:cs typeface="+mn-cs"/>
              </a:rPr>
              <a:t>thiolation domain</a:t>
            </a:r>
          </a:p>
          <a:p>
            <a:r>
              <a:rPr lang="en-US" dirty="0"/>
              <a:t>Final step: condensation</a:t>
            </a:r>
          </a:p>
          <a:p>
            <a:r>
              <a:rPr lang="en-US" dirty="0"/>
              <a:t>Terminal step to finish the molecule (</a:t>
            </a:r>
            <a:r>
              <a:rPr lang="en-US" dirty="0" err="1"/>
              <a:t>thiesterase</a:t>
            </a:r>
            <a:r>
              <a:rPr lang="en-US" dirty="0"/>
              <a:t> domain)</a:t>
            </a:r>
          </a:p>
        </p:txBody>
      </p:sp>
      <p:sp>
        <p:nvSpPr>
          <p:cNvPr id="4" name="Slide Number Placeholder 3"/>
          <p:cNvSpPr>
            <a:spLocks noGrp="1"/>
          </p:cNvSpPr>
          <p:nvPr>
            <p:ph type="sldNum" sz="quarter" idx="5"/>
          </p:nvPr>
        </p:nvSpPr>
        <p:spPr/>
        <p:txBody>
          <a:bodyPr/>
          <a:lstStyle/>
          <a:p>
            <a:fld id="{94942715-5C4A-3240-B1C1-52AD0A1125EF}" type="slidenum">
              <a:rPr lang="en-US" smtClean="0"/>
              <a:t>38</a:t>
            </a:fld>
            <a:endParaRPr lang="en-US"/>
          </a:p>
        </p:txBody>
      </p:sp>
    </p:spTree>
    <p:extLst>
      <p:ext uri="{BB962C8B-B14F-4D97-AF65-F5344CB8AC3E}">
        <p14:creationId xmlns:p14="http://schemas.microsoft.com/office/powerpoint/2010/main" val="3944138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6E95D2-D835-4278-8186-E8F06B9C9017}" type="slidenum">
              <a:rPr lang="en-GB" smtClean="0"/>
              <a:t>39</a:t>
            </a:fld>
            <a:endParaRPr lang="en-GB"/>
          </a:p>
        </p:txBody>
      </p:sp>
    </p:spTree>
    <p:extLst>
      <p:ext uri="{BB962C8B-B14F-4D97-AF65-F5344CB8AC3E}">
        <p14:creationId xmlns:p14="http://schemas.microsoft.com/office/powerpoint/2010/main" val="1420229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NRPS: non-ribosomal peptides</a:t>
            </a:r>
          </a:p>
        </p:txBody>
      </p:sp>
      <p:sp>
        <p:nvSpPr>
          <p:cNvPr id="4" name="Slide Number Placeholder 3"/>
          <p:cNvSpPr>
            <a:spLocks noGrp="1"/>
          </p:cNvSpPr>
          <p:nvPr>
            <p:ph type="sldNum" sz="quarter" idx="5"/>
          </p:nvPr>
        </p:nvSpPr>
        <p:spPr/>
        <p:txBody>
          <a:bodyPr/>
          <a:lstStyle/>
          <a:p>
            <a:fld id="{916E95D2-D835-4278-8186-E8F06B9C9017}" type="slidenum">
              <a:rPr lang="en-GB" smtClean="0"/>
              <a:t>41</a:t>
            </a:fld>
            <a:endParaRPr lang="en-GB"/>
          </a:p>
        </p:txBody>
      </p:sp>
    </p:spTree>
    <p:extLst>
      <p:ext uri="{BB962C8B-B14F-4D97-AF65-F5344CB8AC3E}">
        <p14:creationId xmlns:p14="http://schemas.microsoft.com/office/powerpoint/2010/main" val="296455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NRPS</a:t>
            </a:r>
            <a:r>
              <a:rPr lang="en-GB" dirty="0"/>
              <a:t> co-occur with </a:t>
            </a:r>
            <a:r>
              <a:rPr lang="en-GB" b="1" dirty="0" err="1"/>
              <a:t>RiPP</a:t>
            </a:r>
            <a:r>
              <a:rPr lang="en-GB" b="1" dirty="0"/>
              <a:t>-like</a:t>
            </a:r>
            <a:r>
              <a:rPr lang="en-GB" dirty="0"/>
              <a:t> </a:t>
            </a:r>
            <a:r>
              <a:rPr lang="en-GB" sz="1000" dirty="0"/>
              <a:t>(</a:t>
            </a:r>
            <a:r>
              <a:rPr lang="en-GB" sz="1000" b="0" i="0" dirty="0" err="1">
                <a:solidFill>
                  <a:srgbClr val="2E2E2E"/>
                </a:solidFill>
                <a:effectLst/>
                <a:latin typeface="NexusSerif"/>
              </a:rPr>
              <a:t>Ribosomally</a:t>
            </a:r>
            <a:r>
              <a:rPr lang="en-GB" sz="1000" b="0" i="0" dirty="0">
                <a:solidFill>
                  <a:srgbClr val="2E2E2E"/>
                </a:solidFill>
                <a:effectLst/>
                <a:latin typeface="NexusSerif"/>
              </a:rPr>
              <a:t> synthesised and post-translationally modified peptides</a:t>
            </a:r>
            <a:r>
              <a:rPr lang="en-GB" sz="1000" dirty="0"/>
              <a:t>)</a:t>
            </a:r>
            <a:r>
              <a:rPr lang="en-GB" dirty="0"/>
              <a:t>, which also co-occurs with thiopeptides and </a:t>
            </a:r>
            <a:r>
              <a:rPr lang="en-GB" b="1" dirty="0"/>
              <a:t>T1PKS</a:t>
            </a:r>
            <a:r>
              <a:rPr lang="en-GB" dirty="0"/>
              <a:t>, which is co-occurring with the </a:t>
            </a:r>
            <a:r>
              <a:rPr lang="en-GB" b="1" dirty="0"/>
              <a:t>ladderane</a:t>
            </a:r>
            <a:r>
              <a:rPr lang="en-GB" dirty="0"/>
              <a:t> class. </a:t>
            </a:r>
            <a:r>
              <a:rPr lang="en-GB" b="1" dirty="0" err="1"/>
              <a:t>Arylpolyenes</a:t>
            </a:r>
            <a:r>
              <a:rPr lang="en-GB" dirty="0"/>
              <a:t> co-occur with LAP (a class of </a:t>
            </a:r>
            <a:r>
              <a:rPr lang="en-GB" dirty="0" err="1"/>
              <a:t>RiPP</a:t>
            </a:r>
            <a:r>
              <a:rPr lang="en-GB" dirty="0"/>
              <a:t>)</a:t>
            </a:r>
          </a:p>
          <a:p>
            <a:endParaRPr lang="en-GB" dirty="0"/>
          </a:p>
        </p:txBody>
      </p:sp>
      <p:sp>
        <p:nvSpPr>
          <p:cNvPr id="4" name="Slide Number Placeholder 3"/>
          <p:cNvSpPr>
            <a:spLocks noGrp="1"/>
          </p:cNvSpPr>
          <p:nvPr>
            <p:ph type="sldNum" sz="quarter" idx="5"/>
          </p:nvPr>
        </p:nvSpPr>
        <p:spPr/>
        <p:txBody>
          <a:bodyPr/>
          <a:lstStyle/>
          <a:p>
            <a:fld id="{916E95D2-D835-4278-8186-E8F06B9C9017}" type="slidenum">
              <a:rPr lang="en-GB" smtClean="0"/>
              <a:t>45</a:t>
            </a:fld>
            <a:endParaRPr lang="en-GB"/>
          </a:p>
        </p:txBody>
      </p:sp>
    </p:spTree>
    <p:extLst>
      <p:ext uri="{BB962C8B-B14F-4D97-AF65-F5344CB8AC3E}">
        <p14:creationId xmlns:p14="http://schemas.microsoft.com/office/powerpoint/2010/main" val="2362926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fact that there are 0 Families with </a:t>
            </a:r>
            <a:r>
              <a:rPr lang="en-US" dirty="0" err="1"/>
              <a:t>MIBiG</a:t>
            </a:r>
            <a:r>
              <a:rPr lang="en-US" dirty="0"/>
              <a:t> references means that I need to re-run the analysis with different parameters</a:t>
            </a:r>
          </a:p>
        </p:txBody>
      </p:sp>
      <p:sp>
        <p:nvSpPr>
          <p:cNvPr id="4" name="Slide Number Placeholder 3"/>
          <p:cNvSpPr>
            <a:spLocks noGrp="1"/>
          </p:cNvSpPr>
          <p:nvPr>
            <p:ph type="sldNum" sz="quarter" idx="5"/>
          </p:nvPr>
        </p:nvSpPr>
        <p:spPr/>
        <p:txBody>
          <a:bodyPr/>
          <a:lstStyle/>
          <a:p>
            <a:fld id="{94942715-5C4A-3240-B1C1-52AD0A1125EF}" type="slidenum">
              <a:rPr lang="en-US" smtClean="0"/>
              <a:t>47</a:t>
            </a:fld>
            <a:endParaRPr lang="en-US"/>
          </a:p>
        </p:txBody>
      </p:sp>
    </p:spTree>
    <p:extLst>
      <p:ext uri="{BB962C8B-B14F-4D97-AF65-F5344CB8AC3E}">
        <p14:creationId xmlns:p14="http://schemas.microsoft.com/office/powerpoint/2010/main" val="2493354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see how these families are distributed in the context of different variables here: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Bacterial information: phylogroups, bac broad phenotypes, </a:t>
            </a:r>
            <a:r>
              <a:rPr lang="en-US" dirty="0" err="1"/>
              <a:t>bact</a:t>
            </a:r>
            <a:r>
              <a:rPr lang="en-US" dirty="0"/>
              <a:t> quant phenotypes, sources…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Worm phenotype</a:t>
            </a:r>
          </a:p>
        </p:txBody>
      </p:sp>
      <p:sp>
        <p:nvSpPr>
          <p:cNvPr id="4" name="Slide Number Placeholder 3"/>
          <p:cNvSpPr>
            <a:spLocks noGrp="1"/>
          </p:cNvSpPr>
          <p:nvPr>
            <p:ph type="sldNum" sz="quarter" idx="5"/>
          </p:nvPr>
        </p:nvSpPr>
        <p:spPr/>
        <p:txBody>
          <a:bodyPr/>
          <a:lstStyle/>
          <a:p>
            <a:fld id="{94942715-5C4A-3240-B1C1-52AD0A1125EF}" type="slidenum">
              <a:rPr lang="en-US" smtClean="0"/>
              <a:t>48</a:t>
            </a:fld>
            <a:endParaRPr lang="en-US"/>
          </a:p>
        </p:txBody>
      </p:sp>
    </p:spTree>
    <p:extLst>
      <p:ext uri="{BB962C8B-B14F-4D97-AF65-F5344CB8AC3E}">
        <p14:creationId xmlns:p14="http://schemas.microsoft.com/office/powerpoint/2010/main" val="1278377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55</a:t>
            </a:fld>
            <a:endParaRPr lang="en-US"/>
          </a:p>
        </p:txBody>
      </p:sp>
    </p:spTree>
    <p:extLst>
      <p:ext uri="{BB962C8B-B14F-4D97-AF65-F5344CB8AC3E}">
        <p14:creationId xmlns:p14="http://schemas.microsoft.com/office/powerpoint/2010/main" val="1673225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56</a:t>
            </a:fld>
            <a:endParaRPr lang="en-US"/>
          </a:p>
        </p:txBody>
      </p:sp>
    </p:spTree>
    <p:extLst>
      <p:ext uri="{BB962C8B-B14F-4D97-AF65-F5344CB8AC3E}">
        <p14:creationId xmlns:p14="http://schemas.microsoft.com/office/powerpoint/2010/main" val="2716426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to sit down and learn how to do blast locally, it seems. </a:t>
            </a:r>
          </a:p>
        </p:txBody>
      </p:sp>
      <p:sp>
        <p:nvSpPr>
          <p:cNvPr id="4" name="Slide Number Placeholder 3"/>
          <p:cNvSpPr>
            <a:spLocks noGrp="1"/>
          </p:cNvSpPr>
          <p:nvPr>
            <p:ph type="sldNum" sz="quarter" idx="5"/>
          </p:nvPr>
        </p:nvSpPr>
        <p:spPr/>
        <p:txBody>
          <a:bodyPr/>
          <a:lstStyle/>
          <a:p>
            <a:fld id="{94942715-5C4A-3240-B1C1-52AD0A1125EF}" type="slidenum">
              <a:rPr lang="en-US" smtClean="0"/>
              <a:t>58</a:t>
            </a:fld>
            <a:endParaRPr lang="en-US"/>
          </a:p>
        </p:txBody>
      </p:sp>
    </p:spTree>
    <p:extLst>
      <p:ext uri="{BB962C8B-B14F-4D97-AF65-F5344CB8AC3E}">
        <p14:creationId xmlns:p14="http://schemas.microsoft.com/office/powerpoint/2010/main" val="3462104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65</a:t>
            </a:fld>
            <a:endParaRPr lang="en-US"/>
          </a:p>
        </p:txBody>
      </p:sp>
    </p:spTree>
    <p:extLst>
      <p:ext uri="{BB962C8B-B14F-4D97-AF65-F5344CB8AC3E}">
        <p14:creationId xmlns:p14="http://schemas.microsoft.com/office/powerpoint/2010/main" val="3516361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Microbiome studies are increasingly more accurate at capturing the ecological complexity of the microbial populations. In a recent paper by Alex Almeida, they were able to generate a  </a:t>
            </a:r>
          </a:p>
          <a:p>
            <a:endParaRPr lang="en-GB" dirty="0"/>
          </a:p>
        </p:txBody>
      </p:sp>
      <p:sp>
        <p:nvSpPr>
          <p:cNvPr id="4" name="Slide Number Placeholder 3"/>
          <p:cNvSpPr>
            <a:spLocks noGrp="1"/>
          </p:cNvSpPr>
          <p:nvPr>
            <p:ph type="sldNum" sz="quarter" idx="5"/>
          </p:nvPr>
        </p:nvSpPr>
        <p:spPr/>
        <p:txBody>
          <a:bodyPr/>
          <a:lstStyle/>
          <a:p>
            <a:fld id="{916E95D2-D835-4278-8186-E8F06B9C9017}" type="slidenum">
              <a:rPr lang="en-GB" smtClean="0"/>
              <a:t>2</a:t>
            </a:fld>
            <a:endParaRPr lang="en-GB"/>
          </a:p>
        </p:txBody>
      </p:sp>
    </p:spTree>
    <p:extLst>
      <p:ext uri="{BB962C8B-B14F-4D97-AF65-F5344CB8AC3E}">
        <p14:creationId xmlns:p14="http://schemas.microsoft.com/office/powerpoint/2010/main" val="1037477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concept of pangenome is quite recent, and is defined as the set of all the genes present in a given species and can be subdivided into the accessory genome, present in only some of the genomes, and the core genome, present in all the genomes. </a:t>
            </a:r>
            <a:r>
              <a:rPr lang="en-GB" b="1" dirty="0"/>
              <a:t>Pangenomes are dynamic systems that are in constant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is interesting is that genes within a pangenome are either common or rare in the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an example that falls very close to the topic of this talk, Marie </a:t>
            </a:r>
            <a:r>
              <a:rPr lang="en-GB" dirty="0" err="1"/>
              <a:t>Touchon</a:t>
            </a:r>
            <a:r>
              <a:rPr lang="en-GB" dirty="0"/>
              <a:t> and colleagues explored the pangenome of more than 1000 genomes from E. coli and how it evolved recently. </a:t>
            </a:r>
          </a:p>
        </p:txBody>
      </p:sp>
      <p:sp>
        <p:nvSpPr>
          <p:cNvPr id="4" name="Slide Number Placeholder 3"/>
          <p:cNvSpPr>
            <a:spLocks noGrp="1"/>
          </p:cNvSpPr>
          <p:nvPr>
            <p:ph type="sldNum" sz="quarter" idx="5"/>
          </p:nvPr>
        </p:nvSpPr>
        <p:spPr/>
        <p:txBody>
          <a:bodyPr/>
          <a:lstStyle/>
          <a:p>
            <a:fld id="{916E95D2-D835-4278-8186-E8F06B9C9017}" type="slidenum">
              <a:rPr lang="en-GB" smtClean="0"/>
              <a:t>4</a:t>
            </a:fld>
            <a:endParaRPr lang="en-GB"/>
          </a:p>
        </p:txBody>
      </p:sp>
    </p:spTree>
    <p:extLst>
      <p:ext uri="{BB962C8B-B14F-4D97-AF65-F5344CB8AC3E}">
        <p14:creationId xmlns:p14="http://schemas.microsoft.com/office/powerpoint/2010/main" val="379774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wanted to study their natural products by studying the biosynthetic gene clusters, which are</a:t>
            </a:r>
          </a:p>
          <a:p>
            <a:r>
              <a:rPr lang="en-GB" dirty="0"/>
              <a:t>It’s very important to know that we have access to all these strains, and we can make experiments with them, what gives us the power to navigate the genetic space within the pangenome in the context of the host. </a:t>
            </a:r>
          </a:p>
        </p:txBody>
      </p:sp>
      <p:sp>
        <p:nvSpPr>
          <p:cNvPr id="4" name="Slide Number Placeholder 3"/>
          <p:cNvSpPr>
            <a:spLocks noGrp="1"/>
          </p:cNvSpPr>
          <p:nvPr>
            <p:ph type="sldNum" sz="quarter" idx="5"/>
          </p:nvPr>
        </p:nvSpPr>
        <p:spPr/>
        <p:txBody>
          <a:bodyPr/>
          <a:lstStyle/>
          <a:p>
            <a:fld id="{916E95D2-D835-4278-8186-E8F06B9C9017}" type="slidenum">
              <a:rPr lang="en-GB" smtClean="0"/>
              <a:t>6</a:t>
            </a:fld>
            <a:endParaRPr lang="en-GB"/>
          </a:p>
        </p:txBody>
      </p:sp>
    </p:spTree>
    <p:extLst>
      <p:ext uri="{BB962C8B-B14F-4D97-AF65-F5344CB8AC3E}">
        <p14:creationId xmlns:p14="http://schemas.microsoft.com/office/powerpoint/2010/main" val="344749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7</a:t>
            </a:fld>
            <a:endParaRPr lang="en-US"/>
          </a:p>
        </p:txBody>
      </p:sp>
    </p:spTree>
    <p:extLst>
      <p:ext uri="{BB962C8B-B14F-4D97-AF65-F5344CB8AC3E}">
        <p14:creationId xmlns:p14="http://schemas.microsoft.com/office/powerpoint/2010/main" val="478749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slide we can see that, when we analyse this collection of the 750 strains, we have a total number of genes close to the 28K. The core genome is around 2800, plus about 430 genes present in almost all strains, leave ~24K genes that could be considered rare within the pangenome. </a:t>
            </a:r>
          </a:p>
          <a:p>
            <a:r>
              <a:rPr lang="en-GB" dirty="0"/>
              <a:t>The metabolic capabilities of these strains can be greatly different in similar conditions. But how different? </a:t>
            </a:r>
          </a:p>
        </p:txBody>
      </p:sp>
      <p:sp>
        <p:nvSpPr>
          <p:cNvPr id="4" name="Slide Number Placeholder 3"/>
          <p:cNvSpPr>
            <a:spLocks noGrp="1"/>
          </p:cNvSpPr>
          <p:nvPr>
            <p:ph type="sldNum" sz="quarter" idx="5"/>
          </p:nvPr>
        </p:nvSpPr>
        <p:spPr/>
        <p:txBody>
          <a:bodyPr/>
          <a:lstStyle/>
          <a:p>
            <a:fld id="{916E95D2-D835-4278-8186-E8F06B9C9017}" type="slidenum">
              <a:rPr lang="en-GB" smtClean="0"/>
              <a:t>16</a:t>
            </a:fld>
            <a:endParaRPr lang="en-GB"/>
          </a:p>
        </p:txBody>
      </p:sp>
    </p:spTree>
    <p:extLst>
      <p:ext uri="{BB962C8B-B14F-4D97-AF65-F5344CB8AC3E}">
        <p14:creationId xmlns:p14="http://schemas.microsoft.com/office/powerpoint/2010/main" val="155952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true that we are navigating in the dark and we don’t really know the function of about 70% of these genes? Well, no. There’s a mix of </a:t>
            </a:r>
            <a:r>
              <a:rPr lang="en-US" dirty="0" err="1"/>
              <a:t>missannotation</a:t>
            </a:r>
            <a:r>
              <a:rPr lang="en-US" dirty="0"/>
              <a:t> and truly unknown function as we’ll see. </a:t>
            </a:r>
          </a:p>
          <a:p>
            <a:endParaRPr lang="en-US" dirty="0"/>
          </a:p>
          <a:p>
            <a:r>
              <a:rPr lang="en-US" dirty="0"/>
              <a:t>More thank known, we should say annotated and not annotated. </a:t>
            </a:r>
          </a:p>
        </p:txBody>
      </p:sp>
      <p:sp>
        <p:nvSpPr>
          <p:cNvPr id="4" name="Slide Number Placeholder 3"/>
          <p:cNvSpPr>
            <a:spLocks noGrp="1"/>
          </p:cNvSpPr>
          <p:nvPr>
            <p:ph type="sldNum" sz="quarter" idx="5"/>
          </p:nvPr>
        </p:nvSpPr>
        <p:spPr/>
        <p:txBody>
          <a:bodyPr/>
          <a:lstStyle/>
          <a:p>
            <a:fld id="{94942715-5C4A-3240-B1C1-52AD0A1125EF}" type="slidenum">
              <a:rPr lang="en-US" smtClean="0"/>
              <a:t>17</a:t>
            </a:fld>
            <a:endParaRPr lang="en-US"/>
          </a:p>
        </p:txBody>
      </p:sp>
    </p:spTree>
    <p:extLst>
      <p:ext uri="{BB962C8B-B14F-4D97-AF65-F5344CB8AC3E}">
        <p14:creationId xmlns:p14="http://schemas.microsoft.com/office/powerpoint/2010/main" val="163244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to keep looking for </a:t>
            </a:r>
          </a:p>
        </p:txBody>
      </p:sp>
      <p:sp>
        <p:nvSpPr>
          <p:cNvPr id="4" name="Slide Number Placeholder 3"/>
          <p:cNvSpPr>
            <a:spLocks noGrp="1"/>
          </p:cNvSpPr>
          <p:nvPr>
            <p:ph type="sldNum" sz="quarter" idx="5"/>
          </p:nvPr>
        </p:nvSpPr>
        <p:spPr/>
        <p:txBody>
          <a:bodyPr/>
          <a:lstStyle/>
          <a:p>
            <a:fld id="{94942715-5C4A-3240-B1C1-52AD0A1125EF}" type="slidenum">
              <a:rPr lang="en-US" smtClean="0"/>
              <a:t>27</a:t>
            </a:fld>
            <a:endParaRPr lang="en-US"/>
          </a:p>
        </p:txBody>
      </p:sp>
    </p:spTree>
    <p:extLst>
      <p:ext uri="{BB962C8B-B14F-4D97-AF65-F5344CB8AC3E}">
        <p14:creationId xmlns:p14="http://schemas.microsoft.com/office/powerpoint/2010/main" val="3449148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take-home messages from this part is that even the strains we consider to be commensals could not be under some conditions. </a:t>
            </a:r>
          </a:p>
          <a:p>
            <a:r>
              <a:rPr lang="en-US" dirty="0"/>
              <a:t>Also, we have a very rich diversity of prophages in this small subset of genomes. Surely the number of different prophages will be established when more genomes are added to the analysis, but still this is something we need to take into consideration. </a:t>
            </a:r>
          </a:p>
          <a:p>
            <a:r>
              <a:rPr lang="en-US" dirty="0"/>
              <a:t>I need to look </a:t>
            </a:r>
          </a:p>
        </p:txBody>
      </p:sp>
      <p:sp>
        <p:nvSpPr>
          <p:cNvPr id="4" name="Slide Number Placeholder 3"/>
          <p:cNvSpPr>
            <a:spLocks noGrp="1"/>
          </p:cNvSpPr>
          <p:nvPr>
            <p:ph type="sldNum" sz="quarter" idx="5"/>
          </p:nvPr>
        </p:nvSpPr>
        <p:spPr/>
        <p:txBody>
          <a:bodyPr/>
          <a:lstStyle/>
          <a:p>
            <a:fld id="{94942715-5C4A-3240-B1C1-52AD0A1125EF}" type="slidenum">
              <a:rPr lang="en-US" smtClean="0"/>
              <a:t>36</a:t>
            </a:fld>
            <a:endParaRPr lang="en-US"/>
          </a:p>
        </p:txBody>
      </p:sp>
    </p:spTree>
    <p:extLst>
      <p:ext uri="{BB962C8B-B14F-4D97-AF65-F5344CB8AC3E}">
        <p14:creationId xmlns:p14="http://schemas.microsoft.com/office/powerpoint/2010/main" val="4034255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D998-0E24-E14A-824E-FE37FD9F33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19F090C-9D1B-DE40-ADF9-69C9E20283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46E65AB-8EF7-5A49-B9CB-354AD40D8524}"/>
              </a:ext>
            </a:extLst>
          </p:cNvPr>
          <p:cNvSpPr>
            <a:spLocks noGrp="1"/>
          </p:cNvSpPr>
          <p:nvPr>
            <p:ph type="dt" sz="half" idx="10"/>
          </p:nvPr>
        </p:nvSpPr>
        <p:spPr/>
        <p:txBody>
          <a:bodyPr/>
          <a:lstStyle/>
          <a:p>
            <a:fld id="{13E538C0-0127-5A4B-BE54-E560D653BEA5}" type="datetimeFigureOut">
              <a:rPr lang="en-US" smtClean="0"/>
              <a:t>7/5/2022</a:t>
            </a:fld>
            <a:endParaRPr lang="en-US"/>
          </a:p>
        </p:txBody>
      </p:sp>
      <p:sp>
        <p:nvSpPr>
          <p:cNvPr id="5" name="Footer Placeholder 4">
            <a:extLst>
              <a:ext uri="{FF2B5EF4-FFF2-40B4-BE49-F238E27FC236}">
                <a16:creationId xmlns:a16="http://schemas.microsoft.com/office/drawing/2014/main" id="{6FA1700E-9081-7241-80FF-99675A7AA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ABC0D-B880-3A4B-A235-3147788B3CBA}"/>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31971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C6E9-0D06-2D49-B823-25AF9C650B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28A6327-9D38-D04F-A5B2-A45CADCE658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B8FB23-A9BC-C44F-A9F3-E92D5A4C00C8}"/>
              </a:ext>
            </a:extLst>
          </p:cNvPr>
          <p:cNvSpPr>
            <a:spLocks noGrp="1"/>
          </p:cNvSpPr>
          <p:nvPr>
            <p:ph type="dt" sz="half" idx="10"/>
          </p:nvPr>
        </p:nvSpPr>
        <p:spPr/>
        <p:txBody>
          <a:bodyPr/>
          <a:lstStyle/>
          <a:p>
            <a:fld id="{13E538C0-0127-5A4B-BE54-E560D653BEA5}" type="datetimeFigureOut">
              <a:rPr lang="en-US" smtClean="0"/>
              <a:t>7/5/2022</a:t>
            </a:fld>
            <a:endParaRPr lang="en-US"/>
          </a:p>
        </p:txBody>
      </p:sp>
      <p:sp>
        <p:nvSpPr>
          <p:cNvPr id="5" name="Footer Placeholder 4">
            <a:extLst>
              <a:ext uri="{FF2B5EF4-FFF2-40B4-BE49-F238E27FC236}">
                <a16:creationId xmlns:a16="http://schemas.microsoft.com/office/drawing/2014/main" id="{4B160CDB-593C-5C44-8031-4F98E147E0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4A61C-0A22-9148-AD4F-7EDF53E221ED}"/>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64897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DD9A6-F9D0-514F-BBDA-3DD36644F8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750C54F-CBEC-B74E-A709-61E2658AD4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090C50-5A19-CE4F-9545-39130E7924E9}"/>
              </a:ext>
            </a:extLst>
          </p:cNvPr>
          <p:cNvSpPr>
            <a:spLocks noGrp="1"/>
          </p:cNvSpPr>
          <p:nvPr>
            <p:ph type="dt" sz="half" idx="10"/>
          </p:nvPr>
        </p:nvSpPr>
        <p:spPr/>
        <p:txBody>
          <a:bodyPr/>
          <a:lstStyle/>
          <a:p>
            <a:fld id="{13E538C0-0127-5A4B-BE54-E560D653BEA5}" type="datetimeFigureOut">
              <a:rPr lang="en-US" smtClean="0"/>
              <a:t>7/5/2022</a:t>
            </a:fld>
            <a:endParaRPr lang="en-US"/>
          </a:p>
        </p:txBody>
      </p:sp>
      <p:sp>
        <p:nvSpPr>
          <p:cNvPr id="5" name="Footer Placeholder 4">
            <a:extLst>
              <a:ext uri="{FF2B5EF4-FFF2-40B4-BE49-F238E27FC236}">
                <a16:creationId xmlns:a16="http://schemas.microsoft.com/office/drawing/2014/main" id="{3F09C1C8-6E46-2843-8B64-29CBB847C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451E1-ED21-9349-939A-19C0AF60F475}"/>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2933480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6ADF9-E06A-454C-824A-FD14F822EE0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F21A35-7DFB-8B40-B1CB-8DF8154FDAA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C14C20-D649-2047-8CAF-B87A9D3D51B9}"/>
              </a:ext>
            </a:extLst>
          </p:cNvPr>
          <p:cNvSpPr>
            <a:spLocks noGrp="1"/>
          </p:cNvSpPr>
          <p:nvPr>
            <p:ph type="dt" sz="half" idx="10"/>
          </p:nvPr>
        </p:nvSpPr>
        <p:spPr/>
        <p:txBody>
          <a:bodyPr/>
          <a:lstStyle/>
          <a:p>
            <a:fld id="{13E538C0-0127-5A4B-BE54-E560D653BEA5}" type="datetimeFigureOut">
              <a:rPr lang="en-US" smtClean="0"/>
              <a:t>7/5/2022</a:t>
            </a:fld>
            <a:endParaRPr lang="en-US"/>
          </a:p>
        </p:txBody>
      </p:sp>
      <p:sp>
        <p:nvSpPr>
          <p:cNvPr id="5" name="Footer Placeholder 4">
            <a:extLst>
              <a:ext uri="{FF2B5EF4-FFF2-40B4-BE49-F238E27FC236}">
                <a16:creationId xmlns:a16="http://schemas.microsoft.com/office/drawing/2014/main" id="{FF92EEDA-3619-B249-9521-1DC3B04CA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ECD7C-3DAE-FB4A-8719-BD5004E6BF51}"/>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3016186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B994-D778-354E-847F-7D9E2189F89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25B5326-C9F7-384F-9252-29E690966C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766D46-A314-0048-A810-8DF1BA3CB8D2}"/>
              </a:ext>
            </a:extLst>
          </p:cNvPr>
          <p:cNvSpPr>
            <a:spLocks noGrp="1"/>
          </p:cNvSpPr>
          <p:nvPr>
            <p:ph type="dt" sz="half" idx="10"/>
          </p:nvPr>
        </p:nvSpPr>
        <p:spPr/>
        <p:txBody>
          <a:bodyPr/>
          <a:lstStyle/>
          <a:p>
            <a:fld id="{13E538C0-0127-5A4B-BE54-E560D653BEA5}" type="datetimeFigureOut">
              <a:rPr lang="en-US" smtClean="0"/>
              <a:t>7/5/2022</a:t>
            </a:fld>
            <a:endParaRPr lang="en-US"/>
          </a:p>
        </p:txBody>
      </p:sp>
      <p:sp>
        <p:nvSpPr>
          <p:cNvPr id="5" name="Footer Placeholder 4">
            <a:extLst>
              <a:ext uri="{FF2B5EF4-FFF2-40B4-BE49-F238E27FC236}">
                <a16:creationId xmlns:a16="http://schemas.microsoft.com/office/drawing/2014/main" id="{B09B0107-EC98-9A4F-8F9D-F9402D69C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EC1A6-E245-4744-B697-855EE58FB9BC}"/>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274220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0B67-2A3C-234F-9F12-063EEC51AD3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240753-5676-EA4F-8D2D-355B33DA04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7D2EE88-E283-2549-9F8A-4DB123C291C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F48648E-50F1-7946-87AC-63BE6D8293AE}"/>
              </a:ext>
            </a:extLst>
          </p:cNvPr>
          <p:cNvSpPr>
            <a:spLocks noGrp="1"/>
          </p:cNvSpPr>
          <p:nvPr>
            <p:ph type="dt" sz="half" idx="10"/>
          </p:nvPr>
        </p:nvSpPr>
        <p:spPr/>
        <p:txBody>
          <a:bodyPr/>
          <a:lstStyle/>
          <a:p>
            <a:fld id="{13E538C0-0127-5A4B-BE54-E560D653BEA5}" type="datetimeFigureOut">
              <a:rPr lang="en-US" smtClean="0"/>
              <a:t>7/5/2022</a:t>
            </a:fld>
            <a:endParaRPr lang="en-US"/>
          </a:p>
        </p:txBody>
      </p:sp>
      <p:sp>
        <p:nvSpPr>
          <p:cNvPr id="6" name="Footer Placeholder 5">
            <a:extLst>
              <a:ext uri="{FF2B5EF4-FFF2-40B4-BE49-F238E27FC236}">
                <a16:creationId xmlns:a16="http://schemas.microsoft.com/office/drawing/2014/main" id="{4B74C53F-7DC1-EF48-9AFC-B82A37B81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CF3D4-D6AE-B046-A277-EA91C9E6A63A}"/>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2864480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F959-544C-024B-9BF3-89A4728C051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C31C6E-5A3A-E749-8EBD-A7BF16AF4E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FDA8BEE-C635-0E4E-8446-03100F3045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0CF9A29-5A53-1F46-9442-24B42E246C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CC5A003-69CB-D543-9ABC-BDF5D49BABD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C75B87C-29CF-7540-AEAF-CC47D7A66047}"/>
              </a:ext>
            </a:extLst>
          </p:cNvPr>
          <p:cNvSpPr>
            <a:spLocks noGrp="1"/>
          </p:cNvSpPr>
          <p:nvPr>
            <p:ph type="dt" sz="half" idx="10"/>
          </p:nvPr>
        </p:nvSpPr>
        <p:spPr/>
        <p:txBody>
          <a:bodyPr/>
          <a:lstStyle/>
          <a:p>
            <a:fld id="{13E538C0-0127-5A4B-BE54-E560D653BEA5}" type="datetimeFigureOut">
              <a:rPr lang="en-US" smtClean="0"/>
              <a:t>7/5/2022</a:t>
            </a:fld>
            <a:endParaRPr lang="en-US"/>
          </a:p>
        </p:txBody>
      </p:sp>
      <p:sp>
        <p:nvSpPr>
          <p:cNvPr id="8" name="Footer Placeholder 7">
            <a:extLst>
              <a:ext uri="{FF2B5EF4-FFF2-40B4-BE49-F238E27FC236}">
                <a16:creationId xmlns:a16="http://schemas.microsoft.com/office/drawing/2014/main" id="{C3AEFF0A-2C2D-0A42-824A-FE5BAB5E87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F271D1-5BF0-F443-9B77-B9DB14B01578}"/>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409098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73E6-25FB-D442-8C66-997C6069389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F5DF18-2756-D047-A692-02A264FC96E4}"/>
              </a:ext>
            </a:extLst>
          </p:cNvPr>
          <p:cNvSpPr>
            <a:spLocks noGrp="1"/>
          </p:cNvSpPr>
          <p:nvPr>
            <p:ph type="dt" sz="half" idx="10"/>
          </p:nvPr>
        </p:nvSpPr>
        <p:spPr/>
        <p:txBody>
          <a:bodyPr/>
          <a:lstStyle/>
          <a:p>
            <a:fld id="{13E538C0-0127-5A4B-BE54-E560D653BEA5}" type="datetimeFigureOut">
              <a:rPr lang="en-US" smtClean="0"/>
              <a:t>7/5/2022</a:t>
            </a:fld>
            <a:endParaRPr lang="en-US"/>
          </a:p>
        </p:txBody>
      </p:sp>
      <p:sp>
        <p:nvSpPr>
          <p:cNvPr id="4" name="Footer Placeholder 3">
            <a:extLst>
              <a:ext uri="{FF2B5EF4-FFF2-40B4-BE49-F238E27FC236}">
                <a16:creationId xmlns:a16="http://schemas.microsoft.com/office/drawing/2014/main" id="{8E0CE2F2-14D3-9746-9421-0AC231262F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F0D2D3-35D4-3F40-9FC3-356C69BE9D35}"/>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242952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212D4-1C07-084B-B69A-8166E534C968}"/>
              </a:ext>
            </a:extLst>
          </p:cNvPr>
          <p:cNvSpPr>
            <a:spLocks noGrp="1"/>
          </p:cNvSpPr>
          <p:nvPr>
            <p:ph type="dt" sz="half" idx="10"/>
          </p:nvPr>
        </p:nvSpPr>
        <p:spPr/>
        <p:txBody>
          <a:bodyPr/>
          <a:lstStyle/>
          <a:p>
            <a:fld id="{13E538C0-0127-5A4B-BE54-E560D653BEA5}" type="datetimeFigureOut">
              <a:rPr lang="en-US" smtClean="0"/>
              <a:t>7/5/2022</a:t>
            </a:fld>
            <a:endParaRPr lang="en-US"/>
          </a:p>
        </p:txBody>
      </p:sp>
      <p:sp>
        <p:nvSpPr>
          <p:cNvPr id="3" name="Footer Placeholder 2">
            <a:extLst>
              <a:ext uri="{FF2B5EF4-FFF2-40B4-BE49-F238E27FC236}">
                <a16:creationId xmlns:a16="http://schemas.microsoft.com/office/drawing/2014/main" id="{5079EBA9-9EB3-B441-92B9-7F2C9E16C3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C7E0BD-123D-854A-8D1E-EC462940C794}"/>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573382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ED048-95C5-8545-9D65-CB6748632C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C046F5-6996-EB47-BA18-2089353369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FE7B126-8B16-D44B-82E7-A915B2890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3C806B2-CD5A-4343-8B29-0E9920D77B1E}"/>
              </a:ext>
            </a:extLst>
          </p:cNvPr>
          <p:cNvSpPr>
            <a:spLocks noGrp="1"/>
          </p:cNvSpPr>
          <p:nvPr>
            <p:ph type="dt" sz="half" idx="10"/>
          </p:nvPr>
        </p:nvSpPr>
        <p:spPr/>
        <p:txBody>
          <a:bodyPr/>
          <a:lstStyle/>
          <a:p>
            <a:fld id="{13E538C0-0127-5A4B-BE54-E560D653BEA5}" type="datetimeFigureOut">
              <a:rPr lang="en-US" smtClean="0"/>
              <a:t>7/5/2022</a:t>
            </a:fld>
            <a:endParaRPr lang="en-US"/>
          </a:p>
        </p:txBody>
      </p:sp>
      <p:sp>
        <p:nvSpPr>
          <p:cNvPr id="6" name="Footer Placeholder 5">
            <a:extLst>
              <a:ext uri="{FF2B5EF4-FFF2-40B4-BE49-F238E27FC236}">
                <a16:creationId xmlns:a16="http://schemas.microsoft.com/office/drawing/2014/main" id="{D9CF8094-4F17-5948-B3BB-E1596743E9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41C965-D69B-7C44-8CDA-ACEDB800B48B}"/>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85737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962C-360F-8E44-9795-99D69A6A12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9AAC33-997D-4448-8884-9FC9C300EE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336A10-9DE1-444D-9D05-E8E3DC9F4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4EFA11-84DB-0445-904D-CF24C916EB63}"/>
              </a:ext>
            </a:extLst>
          </p:cNvPr>
          <p:cNvSpPr>
            <a:spLocks noGrp="1"/>
          </p:cNvSpPr>
          <p:nvPr>
            <p:ph type="dt" sz="half" idx="10"/>
          </p:nvPr>
        </p:nvSpPr>
        <p:spPr/>
        <p:txBody>
          <a:bodyPr/>
          <a:lstStyle/>
          <a:p>
            <a:fld id="{13E538C0-0127-5A4B-BE54-E560D653BEA5}" type="datetimeFigureOut">
              <a:rPr lang="en-US" smtClean="0"/>
              <a:t>7/5/2022</a:t>
            </a:fld>
            <a:endParaRPr lang="en-US"/>
          </a:p>
        </p:txBody>
      </p:sp>
      <p:sp>
        <p:nvSpPr>
          <p:cNvPr id="6" name="Footer Placeholder 5">
            <a:extLst>
              <a:ext uri="{FF2B5EF4-FFF2-40B4-BE49-F238E27FC236}">
                <a16:creationId xmlns:a16="http://schemas.microsoft.com/office/drawing/2014/main" id="{84FF5735-1C8E-ED44-8F68-0D17AB58B5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CAA935-146E-4647-B341-85F7BDF95044}"/>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2021248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4207BF-6701-084B-B59C-C6C5CE8B54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616EF2-480B-E542-8803-5DEADAC6F0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004345-B7D9-014A-97B4-56A7339915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538C0-0127-5A4B-BE54-E560D653BEA5}" type="datetimeFigureOut">
              <a:rPr lang="en-US" smtClean="0"/>
              <a:t>7/5/2022</a:t>
            </a:fld>
            <a:endParaRPr lang="en-US"/>
          </a:p>
        </p:txBody>
      </p:sp>
      <p:sp>
        <p:nvSpPr>
          <p:cNvPr id="5" name="Footer Placeholder 4">
            <a:extLst>
              <a:ext uri="{FF2B5EF4-FFF2-40B4-BE49-F238E27FC236}">
                <a16:creationId xmlns:a16="http://schemas.microsoft.com/office/drawing/2014/main" id="{70B0EE46-F73D-D241-AADE-F537D1374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CB2776-A3F1-DD48-81AB-845F19D9B7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0799E-26A3-E94A-B971-84FB2A925042}" type="slidenum">
              <a:rPr lang="en-US" smtClean="0"/>
              <a:t>‹#›</a:t>
            </a:fld>
            <a:endParaRPr lang="en-US"/>
          </a:p>
        </p:txBody>
      </p:sp>
    </p:spTree>
    <p:extLst>
      <p:ext uri="{BB962C8B-B14F-4D97-AF65-F5344CB8AC3E}">
        <p14:creationId xmlns:p14="http://schemas.microsoft.com/office/powerpoint/2010/main" val="2262588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image" Target="../media/image81.emf"/><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unburst chart&#10;&#10;Description automatically generated">
            <a:extLst>
              <a:ext uri="{FF2B5EF4-FFF2-40B4-BE49-F238E27FC236}">
                <a16:creationId xmlns:a16="http://schemas.microsoft.com/office/drawing/2014/main" id="{D3290F7B-F16A-4ABB-883B-D9466787D4D4}"/>
              </a:ext>
            </a:extLst>
          </p:cNvPr>
          <p:cNvPicPr>
            <a:picLocks noChangeAspect="1"/>
          </p:cNvPicPr>
          <p:nvPr/>
        </p:nvPicPr>
        <p:blipFill>
          <a:blip r:embed="rId3">
            <a:alphaModFix amt="18000"/>
            <a:extLst>
              <a:ext uri="{28A0092B-C50C-407E-A947-70E740481C1C}">
                <a14:useLocalDpi xmlns:a14="http://schemas.microsoft.com/office/drawing/2010/main" val="0"/>
              </a:ext>
            </a:extLst>
          </a:blip>
          <a:stretch>
            <a:fillRect/>
          </a:stretch>
        </p:blipFill>
        <p:spPr>
          <a:xfrm>
            <a:off x="1455575" y="-515577"/>
            <a:ext cx="10891118" cy="10891118"/>
          </a:xfrm>
          <a:prstGeom prst="rect">
            <a:avLst/>
          </a:prstGeom>
        </p:spPr>
      </p:pic>
      <p:sp>
        <p:nvSpPr>
          <p:cNvPr id="2" name="Title 1">
            <a:extLst>
              <a:ext uri="{FF2B5EF4-FFF2-40B4-BE49-F238E27FC236}">
                <a16:creationId xmlns:a16="http://schemas.microsoft.com/office/drawing/2014/main" id="{08783B90-0868-43F5-8C42-FB5973D8AD9D}"/>
              </a:ext>
            </a:extLst>
          </p:cNvPr>
          <p:cNvSpPr>
            <a:spLocks noGrp="1"/>
          </p:cNvSpPr>
          <p:nvPr>
            <p:ph type="ctrTitle"/>
          </p:nvPr>
        </p:nvSpPr>
        <p:spPr>
          <a:xfrm>
            <a:off x="1524000" y="1606142"/>
            <a:ext cx="9144000" cy="2387600"/>
          </a:xfrm>
        </p:spPr>
        <p:txBody>
          <a:bodyPr>
            <a:normAutofit/>
          </a:bodyPr>
          <a:lstStyle/>
          <a:p>
            <a:r>
              <a:rPr lang="en-GB" b="1" dirty="0"/>
              <a:t>Exploring the potential of the </a:t>
            </a:r>
            <a:r>
              <a:rPr lang="en-GB" b="1" i="1" dirty="0"/>
              <a:t>E. coli</a:t>
            </a:r>
            <a:r>
              <a:rPr lang="en-GB" b="1" dirty="0"/>
              <a:t> pangenome</a:t>
            </a:r>
          </a:p>
        </p:txBody>
      </p:sp>
      <p:sp>
        <p:nvSpPr>
          <p:cNvPr id="3" name="Subtitle 2">
            <a:extLst>
              <a:ext uri="{FF2B5EF4-FFF2-40B4-BE49-F238E27FC236}">
                <a16:creationId xmlns:a16="http://schemas.microsoft.com/office/drawing/2014/main" id="{A966A581-4241-4A40-B921-DCD88CDB1EB9}"/>
              </a:ext>
            </a:extLst>
          </p:cNvPr>
          <p:cNvSpPr>
            <a:spLocks noGrp="1"/>
          </p:cNvSpPr>
          <p:nvPr>
            <p:ph type="subTitle" idx="1"/>
          </p:nvPr>
        </p:nvSpPr>
        <p:spPr>
          <a:xfrm>
            <a:off x="1592425" y="4637088"/>
            <a:ext cx="9144000" cy="1655762"/>
          </a:xfrm>
        </p:spPr>
        <p:txBody>
          <a:bodyPr/>
          <a:lstStyle/>
          <a:p>
            <a:r>
              <a:rPr lang="en-GB" dirty="0"/>
              <a:t>Daniel Mart</a:t>
            </a:r>
            <a:r>
              <a:rPr lang="es-ES" dirty="0" err="1"/>
              <a:t>ínez</a:t>
            </a:r>
            <a:r>
              <a:rPr lang="es-ES" dirty="0"/>
              <a:t> Martínez</a:t>
            </a:r>
          </a:p>
          <a:p>
            <a:pPr algn="l"/>
            <a:endParaRPr lang="es-ES" sz="1800" dirty="0"/>
          </a:p>
          <a:p>
            <a:pPr algn="l"/>
            <a:r>
              <a:rPr lang="es-ES" sz="1800" dirty="0"/>
              <a:t>Host-</a:t>
            </a:r>
            <a:r>
              <a:rPr lang="es-ES" sz="1800" dirty="0" err="1"/>
              <a:t>Microbe</a:t>
            </a:r>
            <a:r>
              <a:rPr lang="es-ES" sz="1800" dirty="0"/>
              <a:t> Co-</a:t>
            </a:r>
            <a:r>
              <a:rPr lang="es-ES" sz="1800" dirty="0" err="1"/>
              <a:t>Metabolism</a:t>
            </a:r>
            <a:r>
              <a:rPr lang="es-ES" sz="1800" dirty="0"/>
              <a:t> </a:t>
            </a:r>
            <a:r>
              <a:rPr lang="es-ES" sz="1800" dirty="0" err="1"/>
              <a:t>lab</a:t>
            </a:r>
            <a:endParaRPr lang="en-GB" sz="1800" dirty="0"/>
          </a:p>
          <a:p>
            <a:pPr algn="l"/>
            <a:r>
              <a:rPr lang="en-GB" sz="1800" dirty="0"/>
              <a:t>Lab meeting (27/04/2022)</a:t>
            </a:r>
            <a:endParaRPr lang="es-ES" sz="1800" dirty="0"/>
          </a:p>
        </p:txBody>
      </p:sp>
      <p:pic>
        <p:nvPicPr>
          <p:cNvPr id="5" name="Picture 9" descr="Docs-Presentations-WG10-MRC">
            <a:extLst>
              <a:ext uri="{FF2B5EF4-FFF2-40B4-BE49-F238E27FC236}">
                <a16:creationId xmlns:a16="http://schemas.microsoft.com/office/drawing/2014/main" id="{CC3E2B1C-7DA3-469B-9AA2-DAB98910C644}"/>
              </a:ext>
            </a:extLst>
          </p:cNvPr>
          <p:cNvPicPr>
            <a:picLocks noChangeAspect="1" noChangeArrowheads="1"/>
          </p:cNvPicPr>
          <p:nvPr/>
        </p:nvPicPr>
        <p:blipFill>
          <a:blip r:embed="rId4"/>
          <a:srcRect/>
          <a:stretch>
            <a:fillRect/>
          </a:stretch>
        </p:blipFill>
        <p:spPr bwMode="auto">
          <a:xfrm>
            <a:off x="539750" y="565150"/>
            <a:ext cx="1857375" cy="541338"/>
          </a:xfrm>
          <a:prstGeom prst="rect">
            <a:avLst/>
          </a:prstGeom>
          <a:noFill/>
          <a:ln w="9525">
            <a:noFill/>
            <a:miter lim="800000"/>
            <a:headEnd/>
            <a:tailEnd/>
          </a:ln>
        </p:spPr>
      </p:pic>
      <p:pic>
        <p:nvPicPr>
          <p:cNvPr id="1026" name="Picture 2" descr="CECAD: Principal Investigators">
            <a:extLst>
              <a:ext uri="{FF2B5EF4-FFF2-40B4-BE49-F238E27FC236}">
                <a16:creationId xmlns:a16="http://schemas.microsoft.com/office/drawing/2014/main" id="{77CC5C6D-2833-440E-9913-FB92BCAD8D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3029" y="499323"/>
            <a:ext cx="2045061" cy="67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319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492D51-C121-C24C-AE54-0EE63CF93449}"/>
              </a:ext>
            </a:extLst>
          </p:cNvPr>
          <p:cNvPicPr>
            <a:picLocks noChangeAspect="1"/>
          </p:cNvPicPr>
          <p:nvPr/>
        </p:nvPicPr>
        <p:blipFill>
          <a:blip r:embed="rId2"/>
          <a:stretch>
            <a:fillRect/>
          </a:stretch>
        </p:blipFill>
        <p:spPr>
          <a:xfrm>
            <a:off x="1730828" y="746760"/>
            <a:ext cx="8730343" cy="6111240"/>
          </a:xfrm>
          <a:prstGeom prst="rect">
            <a:avLst/>
          </a:prstGeom>
        </p:spPr>
      </p:pic>
      <p:sp>
        <p:nvSpPr>
          <p:cNvPr id="7" name="Rectangle 6">
            <a:extLst>
              <a:ext uri="{FF2B5EF4-FFF2-40B4-BE49-F238E27FC236}">
                <a16:creationId xmlns:a16="http://schemas.microsoft.com/office/drawing/2014/main" id="{DA19A242-A41E-FD4B-8431-129A39418C3D}"/>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Using the worm as a readout for host-bacterial interactions</a:t>
            </a:r>
          </a:p>
        </p:txBody>
      </p:sp>
    </p:spTree>
    <p:extLst>
      <p:ext uri="{BB962C8B-B14F-4D97-AF65-F5344CB8AC3E}">
        <p14:creationId xmlns:p14="http://schemas.microsoft.com/office/powerpoint/2010/main" val="3948367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5118718-BF5D-D642-B5C9-306E9B0740D1}"/>
              </a:ext>
            </a:extLst>
          </p:cNvPr>
          <p:cNvGrpSpPr/>
          <p:nvPr/>
        </p:nvGrpSpPr>
        <p:grpSpPr>
          <a:xfrm>
            <a:off x="2264228" y="796260"/>
            <a:ext cx="7979229" cy="6061740"/>
            <a:chOff x="1981200" y="457200"/>
            <a:chExt cx="8425543" cy="6400800"/>
          </a:xfrm>
        </p:grpSpPr>
        <p:pic>
          <p:nvPicPr>
            <p:cNvPr id="7" name="Picture 6">
              <a:extLst>
                <a:ext uri="{FF2B5EF4-FFF2-40B4-BE49-F238E27FC236}">
                  <a16:creationId xmlns:a16="http://schemas.microsoft.com/office/drawing/2014/main" id="{7C3ACA3F-F953-B049-8821-B799A5BADC1B}"/>
                </a:ext>
              </a:extLst>
            </p:cNvPr>
            <p:cNvPicPr>
              <a:picLocks noChangeAspect="1"/>
            </p:cNvPicPr>
            <p:nvPr/>
          </p:nvPicPr>
          <p:blipFill>
            <a:blip r:embed="rId2"/>
            <a:stretch>
              <a:fillRect/>
            </a:stretch>
          </p:blipFill>
          <p:spPr>
            <a:xfrm>
              <a:off x="1981200" y="457200"/>
              <a:ext cx="8229600" cy="6400800"/>
            </a:xfrm>
            <a:prstGeom prst="rect">
              <a:avLst/>
            </a:prstGeom>
          </p:spPr>
        </p:pic>
        <p:sp>
          <p:nvSpPr>
            <p:cNvPr id="8" name="Rectangle 7">
              <a:extLst>
                <a:ext uri="{FF2B5EF4-FFF2-40B4-BE49-F238E27FC236}">
                  <a16:creationId xmlns:a16="http://schemas.microsoft.com/office/drawing/2014/main" id="{A6EBE5FE-903F-9148-8AFF-4FA6C48EA6B4}"/>
                </a:ext>
              </a:extLst>
            </p:cNvPr>
            <p:cNvSpPr/>
            <p:nvPr/>
          </p:nvSpPr>
          <p:spPr>
            <a:xfrm>
              <a:off x="9775372" y="3537857"/>
              <a:ext cx="631371" cy="13933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8239117F-7F31-FC4A-B1DC-48AB9FBF889B}"/>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Using the worm as a readout for host-bacterial interactions</a:t>
            </a:r>
          </a:p>
        </p:txBody>
      </p:sp>
      <p:sp>
        <p:nvSpPr>
          <p:cNvPr id="12" name="TextBox 11">
            <a:extLst>
              <a:ext uri="{FF2B5EF4-FFF2-40B4-BE49-F238E27FC236}">
                <a16:creationId xmlns:a16="http://schemas.microsoft.com/office/drawing/2014/main" id="{54915494-DAED-2B4F-98A4-47FE43448FF2}"/>
              </a:ext>
            </a:extLst>
          </p:cNvPr>
          <p:cNvSpPr txBox="1"/>
          <p:nvPr/>
        </p:nvSpPr>
        <p:spPr>
          <a:xfrm>
            <a:off x="5297895" y="1427358"/>
            <a:ext cx="4447821" cy="461665"/>
          </a:xfrm>
          <a:prstGeom prst="rect">
            <a:avLst/>
          </a:prstGeom>
          <a:noFill/>
        </p:spPr>
        <p:txBody>
          <a:bodyPr wrap="none" rtlCol="0">
            <a:spAutoFit/>
          </a:bodyPr>
          <a:lstStyle/>
          <a:p>
            <a:r>
              <a:rPr lang="en-US" sz="2400" dirty="0"/>
              <a:t>A strong strain-specific </a:t>
            </a:r>
            <a:r>
              <a:rPr lang="en-US" sz="2400" dirty="0" err="1"/>
              <a:t>behaviour</a:t>
            </a:r>
            <a:r>
              <a:rPr lang="en-US" sz="2400" dirty="0"/>
              <a:t>!</a:t>
            </a:r>
          </a:p>
        </p:txBody>
      </p:sp>
    </p:spTree>
    <p:extLst>
      <p:ext uri="{BB962C8B-B14F-4D97-AF65-F5344CB8AC3E}">
        <p14:creationId xmlns:p14="http://schemas.microsoft.com/office/powerpoint/2010/main" val="1218041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14F2E4-AE6F-9148-A89A-D50A242CFBE3}"/>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Bacterial growth phenotype</a:t>
            </a:r>
          </a:p>
        </p:txBody>
      </p:sp>
      <p:grpSp>
        <p:nvGrpSpPr>
          <p:cNvPr id="13" name="Group 12">
            <a:extLst>
              <a:ext uri="{FF2B5EF4-FFF2-40B4-BE49-F238E27FC236}">
                <a16:creationId xmlns:a16="http://schemas.microsoft.com/office/drawing/2014/main" id="{B6D41A15-C457-7B4B-AD73-D07B403607D2}"/>
              </a:ext>
            </a:extLst>
          </p:cNvPr>
          <p:cNvGrpSpPr/>
          <p:nvPr/>
        </p:nvGrpSpPr>
        <p:grpSpPr>
          <a:xfrm>
            <a:off x="2406750" y="558987"/>
            <a:ext cx="8077351" cy="5874470"/>
            <a:chOff x="2418180" y="491765"/>
            <a:chExt cx="8077351" cy="5874470"/>
          </a:xfrm>
        </p:grpSpPr>
        <p:pic>
          <p:nvPicPr>
            <p:cNvPr id="3" name="Picture 2">
              <a:extLst>
                <a:ext uri="{FF2B5EF4-FFF2-40B4-BE49-F238E27FC236}">
                  <a16:creationId xmlns:a16="http://schemas.microsoft.com/office/drawing/2014/main" id="{73CCA030-160E-C84D-BB80-9DEB0CC30D62}"/>
                </a:ext>
              </a:extLst>
            </p:cNvPr>
            <p:cNvPicPr>
              <a:picLocks noChangeAspect="1"/>
            </p:cNvPicPr>
            <p:nvPr/>
          </p:nvPicPr>
          <p:blipFill>
            <a:blip r:embed="rId2"/>
            <a:stretch>
              <a:fillRect/>
            </a:stretch>
          </p:blipFill>
          <p:spPr>
            <a:xfrm>
              <a:off x="2418180" y="491765"/>
              <a:ext cx="7355640" cy="5874470"/>
            </a:xfrm>
            <a:prstGeom prst="rect">
              <a:avLst/>
            </a:prstGeom>
          </p:spPr>
        </p:pic>
        <p:sp>
          <p:nvSpPr>
            <p:cNvPr id="5" name="TextBox 4">
              <a:extLst>
                <a:ext uri="{FF2B5EF4-FFF2-40B4-BE49-F238E27FC236}">
                  <a16:creationId xmlns:a16="http://schemas.microsoft.com/office/drawing/2014/main" id="{9D715324-8F87-3F4A-B51E-9E56E79D14A9}"/>
                </a:ext>
              </a:extLst>
            </p:cNvPr>
            <p:cNvSpPr txBox="1"/>
            <p:nvPr/>
          </p:nvSpPr>
          <p:spPr>
            <a:xfrm>
              <a:off x="9520773" y="2443404"/>
              <a:ext cx="736099" cy="369332"/>
            </a:xfrm>
            <a:prstGeom prst="rect">
              <a:avLst/>
            </a:prstGeom>
            <a:noFill/>
          </p:spPr>
          <p:txBody>
            <a:bodyPr wrap="none" rtlCol="0">
              <a:spAutoFit/>
            </a:bodyPr>
            <a:lstStyle/>
            <a:p>
              <a:r>
                <a:rPr lang="en-US" dirty="0"/>
                <a:t>0 mM</a:t>
              </a:r>
            </a:p>
          </p:txBody>
        </p:sp>
        <p:sp>
          <p:nvSpPr>
            <p:cNvPr id="6" name="TextBox 5">
              <a:extLst>
                <a:ext uri="{FF2B5EF4-FFF2-40B4-BE49-F238E27FC236}">
                  <a16:creationId xmlns:a16="http://schemas.microsoft.com/office/drawing/2014/main" id="{B486C015-9CA2-774F-8946-14B11775B708}"/>
                </a:ext>
              </a:extLst>
            </p:cNvPr>
            <p:cNvSpPr txBox="1"/>
            <p:nvPr/>
          </p:nvSpPr>
          <p:spPr>
            <a:xfrm>
              <a:off x="9520774" y="3337652"/>
              <a:ext cx="853119" cy="369332"/>
            </a:xfrm>
            <a:prstGeom prst="rect">
              <a:avLst/>
            </a:prstGeom>
            <a:noFill/>
          </p:spPr>
          <p:txBody>
            <a:bodyPr wrap="none" rtlCol="0">
              <a:spAutoFit/>
            </a:bodyPr>
            <a:lstStyle/>
            <a:p>
              <a:r>
                <a:rPr lang="en-US" dirty="0"/>
                <a:t>50 mM</a:t>
              </a:r>
            </a:p>
          </p:txBody>
        </p:sp>
        <p:sp>
          <p:nvSpPr>
            <p:cNvPr id="7" name="TextBox 6">
              <a:extLst>
                <a:ext uri="{FF2B5EF4-FFF2-40B4-BE49-F238E27FC236}">
                  <a16:creationId xmlns:a16="http://schemas.microsoft.com/office/drawing/2014/main" id="{81EA5735-9884-B840-AFAB-7E07DC2EB3E0}"/>
                </a:ext>
              </a:extLst>
            </p:cNvPr>
            <p:cNvSpPr txBox="1"/>
            <p:nvPr/>
          </p:nvSpPr>
          <p:spPr>
            <a:xfrm>
              <a:off x="9520774" y="4047234"/>
              <a:ext cx="970137" cy="369332"/>
            </a:xfrm>
            <a:prstGeom prst="rect">
              <a:avLst/>
            </a:prstGeom>
            <a:noFill/>
          </p:spPr>
          <p:txBody>
            <a:bodyPr wrap="none" rtlCol="0">
              <a:spAutoFit/>
            </a:bodyPr>
            <a:lstStyle/>
            <a:p>
              <a:r>
                <a:rPr lang="en-US" dirty="0"/>
                <a:t>100 mM</a:t>
              </a:r>
            </a:p>
          </p:txBody>
        </p:sp>
        <p:sp>
          <p:nvSpPr>
            <p:cNvPr id="8" name="TextBox 7">
              <a:extLst>
                <a:ext uri="{FF2B5EF4-FFF2-40B4-BE49-F238E27FC236}">
                  <a16:creationId xmlns:a16="http://schemas.microsoft.com/office/drawing/2014/main" id="{A74360BE-8BB7-3742-8D05-2C17D4B4EA61}"/>
                </a:ext>
              </a:extLst>
            </p:cNvPr>
            <p:cNvSpPr txBox="1"/>
            <p:nvPr/>
          </p:nvSpPr>
          <p:spPr>
            <a:xfrm>
              <a:off x="9525394" y="4611802"/>
              <a:ext cx="970137" cy="369332"/>
            </a:xfrm>
            <a:prstGeom prst="rect">
              <a:avLst/>
            </a:prstGeom>
            <a:noFill/>
          </p:spPr>
          <p:txBody>
            <a:bodyPr wrap="none" rtlCol="0">
              <a:spAutoFit/>
            </a:bodyPr>
            <a:lstStyle/>
            <a:p>
              <a:r>
                <a:rPr lang="en-US" dirty="0"/>
                <a:t>200 mM</a:t>
              </a:r>
            </a:p>
          </p:txBody>
        </p:sp>
      </p:grpSp>
      <p:pic>
        <p:nvPicPr>
          <p:cNvPr id="11" name="Picture 10">
            <a:extLst>
              <a:ext uri="{FF2B5EF4-FFF2-40B4-BE49-F238E27FC236}">
                <a16:creationId xmlns:a16="http://schemas.microsoft.com/office/drawing/2014/main" id="{2A59502F-D702-7F4B-AE21-3796DDE94148}"/>
              </a:ext>
            </a:extLst>
          </p:cNvPr>
          <p:cNvPicPr>
            <a:picLocks noChangeAspect="1"/>
          </p:cNvPicPr>
          <p:nvPr/>
        </p:nvPicPr>
        <p:blipFill>
          <a:blip r:embed="rId3"/>
          <a:stretch>
            <a:fillRect/>
          </a:stretch>
        </p:blipFill>
        <p:spPr>
          <a:xfrm>
            <a:off x="5355701" y="5975737"/>
            <a:ext cx="4842510" cy="787400"/>
          </a:xfrm>
          <a:prstGeom prst="rect">
            <a:avLst/>
          </a:prstGeom>
        </p:spPr>
      </p:pic>
      <p:sp>
        <p:nvSpPr>
          <p:cNvPr id="12" name="TextBox 11">
            <a:extLst>
              <a:ext uri="{FF2B5EF4-FFF2-40B4-BE49-F238E27FC236}">
                <a16:creationId xmlns:a16="http://schemas.microsoft.com/office/drawing/2014/main" id="{25A50641-5E0F-EC4F-93BC-529E951482D9}"/>
              </a:ext>
            </a:extLst>
          </p:cNvPr>
          <p:cNvSpPr txBox="1"/>
          <p:nvPr/>
        </p:nvSpPr>
        <p:spPr>
          <a:xfrm>
            <a:off x="6915150" y="5500765"/>
            <a:ext cx="1723613" cy="369332"/>
          </a:xfrm>
          <a:prstGeom prst="rect">
            <a:avLst/>
          </a:prstGeom>
          <a:noFill/>
        </p:spPr>
        <p:txBody>
          <a:bodyPr wrap="none" rtlCol="0">
            <a:spAutoFit/>
          </a:bodyPr>
          <a:lstStyle/>
          <a:p>
            <a:r>
              <a:rPr lang="en-US" dirty="0"/>
              <a:t>Resistance score</a:t>
            </a:r>
          </a:p>
        </p:txBody>
      </p:sp>
    </p:spTree>
    <p:extLst>
      <p:ext uri="{BB962C8B-B14F-4D97-AF65-F5344CB8AC3E}">
        <p14:creationId xmlns:p14="http://schemas.microsoft.com/office/powerpoint/2010/main" val="1611964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A78006A-C7D0-FD49-AFF3-6F4C4F25F790}"/>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Bacterial growth phenotype – overview</a:t>
            </a:r>
          </a:p>
        </p:txBody>
      </p:sp>
      <p:pic>
        <p:nvPicPr>
          <p:cNvPr id="7" name="Picture 6">
            <a:extLst>
              <a:ext uri="{FF2B5EF4-FFF2-40B4-BE49-F238E27FC236}">
                <a16:creationId xmlns:a16="http://schemas.microsoft.com/office/drawing/2014/main" id="{589AD4E6-119D-294B-978E-97ACF7AF89D0}"/>
              </a:ext>
            </a:extLst>
          </p:cNvPr>
          <p:cNvPicPr>
            <a:picLocks noChangeAspect="1"/>
          </p:cNvPicPr>
          <p:nvPr/>
        </p:nvPicPr>
        <p:blipFill>
          <a:blip r:embed="rId2"/>
          <a:stretch>
            <a:fillRect/>
          </a:stretch>
        </p:blipFill>
        <p:spPr>
          <a:xfrm>
            <a:off x="2163147" y="740229"/>
            <a:ext cx="7865706" cy="6117771"/>
          </a:xfrm>
          <a:prstGeom prst="rect">
            <a:avLst/>
          </a:prstGeom>
        </p:spPr>
      </p:pic>
    </p:spTree>
    <p:extLst>
      <p:ext uri="{BB962C8B-B14F-4D97-AF65-F5344CB8AC3E}">
        <p14:creationId xmlns:p14="http://schemas.microsoft.com/office/powerpoint/2010/main" val="164860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58D61-0168-6747-9390-4A1215D3DADD}"/>
              </a:ext>
            </a:extLst>
          </p:cNvPr>
          <p:cNvSpPr txBox="1"/>
          <p:nvPr/>
        </p:nvSpPr>
        <p:spPr>
          <a:xfrm>
            <a:off x="1370796" y="2875002"/>
            <a:ext cx="9450408" cy="1107996"/>
          </a:xfrm>
          <a:prstGeom prst="rect">
            <a:avLst/>
          </a:prstGeom>
          <a:noFill/>
        </p:spPr>
        <p:txBody>
          <a:bodyPr wrap="none" rtlCol="0">
            <a:spAutoFit/>
          </a:bodyPr>
          <a:lstStyle/>
          <a:p>
            <a:r>
              <a:rPr lang="en-US" sz="6600" dirty="0"/>
              <a:t>Pangenome and phylogeny</a:t>
            </a:r>
          </a:p>
        </p:txBody>
      </p:sp>
    </p:spTree>
    <p:extLst>
      <p:ext uri="{BB962C8B-B14F-4D97-AF65-F5344CB8AC3E}">
        <p14:creationId xmlns:p14="http://schemas.microsoft.com/office/powerpoint/2010/main" val="109342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F77C54-4DC5-4AC9-95B1-AA79FBAFE129}"/>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Genome size and GC content have a negative correlation</a:t>
            </a:r>
          </a:p>
        </p:txBody>
      </p:sp>
      <p:pic>
        <p:nvPicPr>
          <p:cNvPr id="8" name="Picture 7">
            <a:extLst>
              <a:ext uri="{FF2B5EF4-FFF2-40B4-BE49-F238E27FC236}">
                <a16:creationId xmlns:a16="http://schemas.microsoft.com/office/drawing/2014/main" id="{094E3C3D-930E-46DE-88E6-5C2D4A2ADF25}"/>
              </a:ext>
            </a:extLst>
          </p:cNvPr>
          <p:cNvPicPr>
            <a:picLocks noChangeAspect="1"/>
          </p:cNvPicPr>
          <p:nvPr/>
        </p:nvPicPr>
        <p:blipFill>
          <a:blip r:embed="rId2"/>
          <a:stretch>
            <a:fillRect/>
          </a:stretch>
        </p:blipFill>
        <p:spPr>
          <a:xfrm>
            <a:off x="5294901" y="1350225"/>
            <a:ext cx="6338178" cy="5072945"/>
          </a:xfrm>
          <a:prstGeom prst="rect">
            <a:avLst/>
          </a:prstGeom>
        </p:spPr>
      </p:pic>
      <p:pic>
        <p:nvPicPr>
          <p:cNvPr id="10" name="Picture 9">
            <a:extLst>
              <a:ext uri="{FF2B5EF4-FFF2-40B4-BE49-F238E27FC236}">
                <a16:creationId xmlns:a16="http://schemas.microsoft.com/office/drawing/2014/main" id="{E34539B2-8469-4921-8727-49FEEEBF8E71}"/>
              </a:ext>
            </a:extLst>
          </p:cNvPr>
          <p:cNvPicPr>
            <a:picLocks noChangeAspect="1"/>
          </p:cNvPicPr>
          <p:nvPr/>
        </p:nvPicPr>
        <p:blipFill>
          <a:blip r:embed="rId3"/>
          <a:stretch>
            <a:fillRect/>
          </a:stretch>
        </p:blipFill>
        <p:spPr>
          <a:xfrm>
            <a:off x="888166" y="877149"/>
            <a:ext cx="3615412" cy="2710474"/>
          </a:xfrm>
          <a:prstGeom prst="rect">
            <a:avLst/>
          </a:prstGeom>
        </p:spPr>
      </p:pic>
      <p:pic>
        <p:nvPicPr>
          <p:cNvPr id="11" name="Picture 10">
            <a:extLst>
              <a:ext uri="{FF2B5EF4-FFF2-40B4-BE49-F238E27FC236}">
                <a16:creationId xmlns:a16="http://schemas.microsoft.com/office/drawing/2014/main" id="{2572529B-3375-45C3-A25C-BB830AAD82F8}"/>
              </a:ext>
            </a:extLst>
          </p:cNvPr>
          <p:cNvPicPr>
            <a:picLocks noChangeAspect="1"/>
          </p:cNvPicPr>
          <p:nvPr/>
        </p:nvPicPr>
        <p:blipFill>
          <a:blip r:embed="rId4"/>
          <a:stretch>
            <a:fillRect/>
          </a:stretch>
        </p:blipFill>
        <p:spPr>
          <a:xfrm>
            <a:off x="939943" y="3711085"/>
            <a:ext cx="3615412" cy="2858378"/>
          </a:xfrm>
          <a:prstGeom prst="rect">
            <a:avLst/>
          </a:prstGeom>
        </p:spPr>
      </p:pic>
      <p:sp>
        <p:nvSpPr>
          <p:cNvPr id="12" name="TextBox 11">
            <a:extLst>
              <a:ext uri="{FF2B5EF4-FFF2-40B4-BE49-F238E27FC236}">
                <a16:creationId xmlns:a16="http://schemas.microsoft.com/office/drawing/2014/main" id="{90DCABE5-DE0B-4905-BE1F-55A201E42E87}"/>
              </a:ext>
            </a:extLst>
          </p:cNvPr>
          <p:cNvSpPr txBox="1"/>
          <p:nvPr/>
        </p:nvSpPr>
        <p:spPr>
          <a:xfrm>
            <a:off x="3334587" y="1090431"/>
            <a:ext cx="1640666" cy="369332"/>
          </a:xfrm>
          <a:prstGeom prst="rect">
            <a:avLst/>
          </a:prstGeom>
          <a:noFill/>
        </p:spPr>
        <p:txBody>
          <a:bodyPr wrap="square" rtlCol="0">
            <a:spAutoFit/>
          </a:bodyPr>
          <a:lstStyle/>
          <a:p>
            <a:r>
              <a:rPr lang="en-GB" dirty="0"/>
              <a:t>~5 Mb average</a:t>
            </a:r>
          </a:p>
        </p:txBody>
      </p:sp>
      <p:sp>
        <p:nvSpPr>
          <p:cNvPr id="13" name="TextBox 12">
            <a:extLst>
              <a:ext uri="{FF2B5EF4-FFF2-40B4-BE49-F238E27FC236}">
                <a16:creationId xmlns:a16="http://schemas.microsoft.com/office/drawing/2014/main" id="{DC38C23E-5BA4-4161-9281-BD20896E1EF6}"/>
              </a:ext>
            </a:extLst>
          </p:cNvPr>
          <p:cNvSpPr txBox="1"/>
          <p:nvPr/>
        </p:nvSpPr>
        <p:spPr>
          <a:xfrm>
            <a:off x="3247098" y="4029247"/>
            <a:ext cx="1815645" cy="369332"/>
          </a:xfrm>
          <a:prstGeom prst="rect">
            <a:avLst/>
          </a:prstGeom>
          <a:noFill/>
        </p:spPr>
        <p:txBody>
          <a:bodyPr wrap="square" rtlCol="0">
            <a:spAutoFit/>
          </a:bodyPr>
          <a:lstStyle/>
          <a:p>
            <a:r>
              <a:rPr lang="en-GB" dirty="0"/>
              <a:t>~ 50.6% average</a:t>
            </a:r>
          </a:p>
        </p:txBody>
      </p:sp>
    </p:spTree>
    <p:extLst>
      <p:ext uri="{BB962C8B-B14F-4D97-AF65-F5344CB8AC3E}">
        <p14:creationId xmlns:p14="http://schemas.microsoft.com/office/powerpoint/2010/main" val="4079316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F7C5F66-EB1E-41F9-AA6A-14371CB02237}"/>
              </a:ext>
            </a:extLst>
          </p:cNvPr>
          <p:cNvGraphicFramePr>
            <a:graphicFrameLocks/>
          </p:cNvGraphicFramePr>
          <p:nvPr>
            <p:extLst>
              <p:ext uri="{D42A27DB-BD31-4B8C-83A1-F6EECF244321}">
                <p14:modId xmlns:p14="http://schemas.microsoft.com/office/powerpoint/2010/main" val="1946980112"/>
              </p:ext>
            </p:extLst>
          </p:nvPr>
        </p:nvGraphicFramePr>
        <p:xfrm>
          <a:off x="742663" y="606231"/>
          <a:ext cx="4346010" cy="44079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Table 10">
            <a:extLst>
              <a:ext uri="{FF2B5EF4-FFF2-40B4-BE49-F238E27FC236}">
                <a16:creationId xmlns:a16="http://schemas.microsoft.com/office/drawing/2014/main" id="{B6AEDCE1-E344-4578-949C-8B61384175D4}"/>
              </a:ext>
            </a:extLst>
          </p:cNvPr>
          <p:cNvGraphicFramePr>
            <a:graphicFrameLocks noGrp="1"/>
          </p:cNvGraphicFramePr>
          <p:nvPr>
            <p:extLst>
              <p:ext uri="{D42A27DB-BD31-4B8C-83A1-F6EECF244321}">
                <p14:modId xmlns:p14="http://schemas.microsoft.com/office/powerpoint/2010/main" val="3228254962"/>
              </p:ext>
            </p:extLst>
          </p:nvPr>
        </p:nvGraphicFramePr>
        <p:xfrm>
          <a:off x="707628" y="5014148"/>
          <a:ext cx="5030232" cy="1614545"/>
        </p:xfrm>
        <a:graphic>
          <a:graphicData uri="http://schemas.openxmlformats.org/drawingml/2006/table">
            <a:tbl>
              <a:tblPr/>
              <a:tblGrid>
                <a:gridCol w="1665414">
                  <a:extLst>
                    <a:ext uri="{9D8B030D-6E8A-4147-A177-3AD203B41FA5}">
                      <a16:colId xmlns:a16="http://schemas.microsoft.com/office/drawing/2014/main" val="4269922168"/>
                    </a:ext>
                  </a:extLst>
                </a:gridCol>
                <a:gridCol w="2549105">
                  <a:extLst>
                    <a:ext uri="{9D8B030D-6E8A-4147-A177-3AD203B41FA5}">
                      <a16:colId xmlns:a16="http://schemas.microsoft.com/office/drawing/2014/main" val="4070132921"/>
                    </a:ext>
                  </a:extLst>
                </a:gridCol>
                <a:gridCol w="815713">
                  <a:extLst>
                    <a:ext uri="{9D8B030D-6E8A-4147-A177-3AD203B41FA5}">
                      <a16:colId xmlns:a16="http://schemas.microsoft.com/office/drawing/2014/main" val="3513777388"/>
                    </a:ext>
                  </a:extLst>
                </a:gridCol>
              </a:tblGrid>
              <a:tr h="268955">
                <a:tc>
                  <a:txBody>
                    <a:bodyPr/>
                    <a:lstStyle/>
                    <a:p>
                      <a:pPr algn="l" fontAlgn="b"/>
                      <a:r>
                        <a:rPr lang="en-GB" sz="1600" b="1" i="0" u="none" strike="noStrike">
                          <a:solidFill>
                            <a:srgbClr val="000000"/>
                          </a:solidFill>
                          <a:effectLst/>
                          <a:latin typeface="Calibri" panose="020F0502020204030204" pitchFamily="34" charset="0"/>
                        </a:rPr>
                        <a:t>Category</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600" b="1" i="0" u="none" strike="noStrike">
                          <a:solidFill>
                            <a:srgbClr val="000000"/>
                          </a:solidFill>
                          <a:effectLst/>
                          <a:latin typeface="Calibri" panose="020F0502020204030204" pitchFamily="34" charset="0"/>
                        </a:rPr>
                        <a:t>Description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600" b="1" i="0" u="none" strike="noStrike" dirty="0">
                          <a:solidFill>
                            <a:srgbClr val="000000"/>
                          </a:solidFill>
                          <a:effectLst/>
                          <a:latin typeface="Calibri" panose="020F0502020204030204" pitchFamily="34" charset="0"/>
                        </a:rPr>
                        <a:t>Genes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4912397"/>
                  </a:ext>
                </a:extLst>
              </a:tr>
              <a:tr h="269118">
                <a:tc>
                  <a:txBody>
                    <a:bodyPr/>
                    <a:lstStyle/>
                    <a:p>
                      <a:pPr algn="l" fontAlgn="b"/>
                      <a:r>
                        <a:rPr lang="en-GB" sz="1600" b="0" i="0" u="none" strike="noStrike">
                          <a:solidFill>
                            <a:srgbClr val="000000"/>
                          </a:solidFill>
                          <a:effectLst/>
                          <a:latin typeface="Calibri" panose="020F0502020204030204" pitchFamily="34" charset="0"/>
                        </a:rPr>
                        <a:t>Core genes</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GB" sz="1600" b="0" i="0" u="none" strike="noStrike" dirty="0">
                          <a:solidFill>
                            <a:srgbClr val="000000"/>
                          </a:solidFill>
                          <a:effectLst/>
                          <a:latin typeface="Calibri" panose="020F0502020204030204" pitchFamily="34" charset="0"/>
                        </a:rPr>
                        <a:t>(99% &lt;= strains &lt;= 100%)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600" b="0" i="0" u="none" strike="noStrike">
                          <a:solidFill>
                            <a:srgbClr val="000000"/>
                          </a:solidFill>
                          <a:effectLst/>
                          <a:latin typeface="Calibri" panose="020F0502020204030204" pitchFamily="34" charset="0"/>
                        </a:rPr>
                        <a:t>2774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17056219"/>
                  </a:ext>
                </a:extLst>
              </a:tr>
              <a:tr h="269118">
                <a:tc>
                  <a:txBody>
                    <a:bodyPr/>
                    <a:lstStyle/>
                    <a:p>
                      <a:pPr algn="l" fontAlgn="b"/>
                      <a:r>
                        <a:rPr lang="en-GB" sz="1600" b="0" i="0" u="none" strike="noStrike">
                          <a:solidFill>
                            <a:srgbClr val="000000"/>
                          </a:solidFill>
                          <a:effectLst/>
                          <a:latin typeface="Calibri" panose="020F0502020204030204" pitchFamily="34" charset="0"/>
                        </a:rPr>
                        <a:t>Soft core genes</a:t>
                      </a:r>
                    </a:p>
                  </a:txBody>
                  <a:tcPr marL="9525" marR="9525" marT="9525" marB="0" anchor="b">
                    <a:lnL>
                      <a:noFill/>
                    </a:lnL>
                    <a:lnR>
                      <a:noFill/>
                    </a:lnR>
                    <a:lnT>
                      <a:noFill/>
                    </a:lnT>
                    <a:lnB>
                      <a:noFill/>
                    </a:lnB>
                  </a:tcPr>
                </a:tc>
                <a:tc>
                  <a:txBody>
                    <a:bodyPr/>
                    <a:lstStyle/>
                    <a:p>
                      <a:pPr algn="l" fontAlgn="b"/>
                      <a:r>
                        <a:rPr lang="en-GB" sz="1600" b="0" i="0" u="none" strike="noStrike">
                          <a:solidFill>
                            <a:srgbClr val="000000"/>
                          </a:solidFill>
                          <a:effectLst/>
                          <a:latin typeface="Calibri" panose="020F0502020204030204" pitchFamily="34" charset="0"/>
                        </a:rPr>
                        <a:t>(95% &lt;= strains &lt; 99%)</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effectLst/>
                          <a:latin typeface="Calibri" panose="020F0502020204030204" pitchFamily="34" charset="0"/>
                        </a:rPr>
                        <a:t>430</a:t>
                      </a:r>
                    </a:p>
                  </a:txBody>
                  <a:tcPr marL="9525" marR="9525" marT="9525" marB="0" anchor="b">
                    <a:lnL>
                      <a:noFill/>
                    </a:lnL>
                    <a:lnR>
                      <a:noFill/>
                    </a:lnR>
                    <a:lnT>
                      <a:noFill/>
                    </a:lnT>
                    <a:lnB>
                      <a:noFill/>
                    </a:lnB>
                  </a:tcPr>
                </a:tc>
                <a:extLst>
                  <a:ext uri="{0D108BD9-81ED-4DB2-BD59-A6C34878D82A}">
                    <a16:rowId xmlns:a16="http://schemas.microsoft.com/office/drawing/2014/main" val="142568996"/>
                  </a:ext>
                </a:extLst>
              </a:tr>
              <a:tr h="269118">
                <a:tc>
                  <a:txBody>
                    <a:bodyPr/>
                    <a:lstStyle/>
                    <a:p>
                      <a:pPr algn="l" fontAlgn="b"/>
                      <a:r>
                        <a:rPr lang="en-GB" sz="1600" b="0" i="0" u="none" strike="noStrike">
                          <a:solidFill>
                            <a:srgbClr val="000000"/>
                          </a:solidFill>
                          <a:effectLst/>
                          <a:latin typeface="Calibri" panose="020F0502020204030204" pitchFamily="34" charset="0"/>
                        </a:rPr>
                        <a:t>Shell genes</a:t>
                      </a:r>
                    </a:p>
                  </a:txBody>
                  <a:tcPr marL="9525" marR="9525" marT="9525" marB="0" anchor="b">
                    <a:lnL>
                      <a:noFill/>
                    </a:lnL>
                    <a:lnR>
                      <a:noFill/>
                    </a:lnR>
                    <a:lnT>
                      <a:noFill/>
                    </a:lnT>
                    <a:lnB>
                      <a:noFill/>
                    </a:lnB>
                  </a:tcPr>
                </a:tc>
                <a:tc>
                  <a:txBody>
                    <a:bodyPr/>
                    <a:lstStyle/>
                    <a:p>
                      <a:pPr algn="l" fontAlgn="b"/>
                      <a:r>
                        <a:rPr lang="en-GB" sz="1600" b="0" i="0" u="none" strike="noStrike">
                          <a:solidFill>
                            <a:srgbClr val="000000"/>
                          </a:solidFill>
                          <a:effectLst/>
                          <a:latin typeface="Calibri" panose="020F0502020204030204" pitchFamily="34" charset="0"/>
                        </a:rPr>
                        <a:t>(15% &lt;= strains &lt; 95%)</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effectLst/>
                          <a:latin typeface="Calibri" panose="020F0502020204030204" pitchFamily="34" charset="0"/>
                        </a:rPr>
                        <a:t>2553</a:t>
                      </a:r>
                    </a:p>
                  </a:txBody>
                  <a:tcPr marL="9525" marR="9525" marT="9525" marB="0" anchor="b">
                    <a:lnL>
                      <a:noFill/>
                    </a:lnL>
                    <a:lnR>
                      <a:noFill/>
                    </a:lnR>
                    <a:lnT>
                      <a:noFill/>
                    </a:lnT>
                    <a:lnB>
                      <a:noFill/>
                    </a:lnB>
                  </a:tcPr>
                </a:tc>
                <a:extLst>
                  <a:ext uri="{0D108BD9-81ED-4DB2-BD59-A6C34878D82A}">
                    <a16:rowId xmlns:a16="http://schemas.microsoft.com/office/drawing/2014/main" val="2542472593"/>
                  </a:ext>
                </a:extLst>
              </a:tr>
              <a:tr h="269118">
                <a:tc>
                  <a:txBody>
                    <a:bodyPr/>
                    <a:lstStyle/>
                    <a:p>
                      <a:pPr algn="l" fontAlgn="b"/>
                      <a:r>
                        <a:rPr lang="en-GB" sz="1600" b="0" i="0" u="none" strike="noStrike">
                          <a:solidFill>
                            <a:srgbClr val="000000"/>
                          </a:solidFill>
                          <a:effectLst/>
                          <a:latin typeface="Calibri" panose="020F0502020204030204" pitchFamily="34" charset="0"/>
                        </a:rPr>
                        <a:t>Cloud genes</a:t>
                      </a:r>
                    </a:p>
                  </a:txBody>
                  <a:tcPr marL="9525" marR="9525" marT="9525" marB="0" anchor="b">
                    <a:lnL>
                      <a:noFill/>
                    </a:lnL>
                    <a:lnR>
                      <a:noFill/>
                    </a:lnR>
                    <a:lnT>
                      <a:noFill/>
                    </a:lnT>
                    <a:lnB>
                      <a:noFill/>
                    </a:lnB>
                  </a:tcPr>
                </a:tc>
                <a:tc>
                  <a:txBody>
                    <a:bodyPr/>
                    <a:lstStyle/>
                    <a:p>
                      <a:pPr algn="l" fontAlgn="b"/>
                      <a:r>
                        <a:rPr lang="en-GB" sz="1600" b="0" i="0" u="none" strike="noStrike">
                          <a:solidFill>
                            <a:srgbClr val="000000"/>
                          </a:solidFill>
                          <a:effectLst/>
                          <a:latin typeface="Calibri" panose="020F0502020204030204" pitchFamily="34" charset="0"/>
                        </a:rPr>
                        <a:t>(0% &lt;= strains &lt; 15%)</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effectLst/>
                          <a:latin typeface="Calibri" panose="020F0502020204030204" pitchFamily="34" charset="0"/>
                        </a:rPr>
                        <a:t>22119</a:t>
                      </a:r>
                    </a:p>
                  </a:txBody>
                  <a:tcPr marL="9525" marR="9525" marT="9525" marB="0" anchor="b">
                    <a:lnL>
                      <a:noFill/>
                    </a:lnL>
                    <a:lnR>
                      <a:noFill/>
                    </a:lnR>
                    <a:lnT>
                      <a:noFill/>
                    </a:lnT>
                    <a:lnB>
                      <a:noFill/>
                    </a:lnB>
                  </a:tcPr>
                </a:tc>
                <a:extLst>
                  <a:ext uri="{0D108BD9-81ED-4DB2-BD59-A6C34878D82A}">
                    <a16:rowId xmlns:a16="http://schemas.microsoft.com/office/drawing/2014/main" val="925345586"/>
                  </a:ext>
                </a:extLst>
              </a:tr>
              <a:tr h="269118">
                <a:tc>
                  <a:txBody>
                    <a:bodyPr/>
                    <a:lstStyle/>
                    <a:p>
                      <a:pPr algn="l" fontAlgn="b"/>
                      <a:r>
                        <a:rPr lang="en-GB" sz="1600" b="0" i="0" u="none" strike="noStrike">
                          <a:solidFill>
                            <a:srgbClr val="000000"/>
                          </a:solidFill>
                          <a:effectLst/>
                          <a:latin typeface="Calibri" panose="020F0502020204030204" pitchFamily="34" charset="0"/>
                        </a:rPr>
                        <a:t>Total genes</a:t>
                      </a:r>
                    </a:p>
                  </a:txBody>
                  <a:tcPr marL="9525" marR="9525" marT="9525" marB="0" anchor="b">
                    <a:lnL>
                      <a:noFill/>
                    </a:lnL>
                    <a:lnR>
                      <a:noFill/>
                    </a:lnR>
                    <a:lnT>
                      <a:noFill/>
                    </a:lnT>
                    <a:lnB>
                      <a:noFill/>
                    </a:lnB>
                  </a:tcPr>
                </a:tc>
                <a:tc>
                  <a:txBody>
                    <a:bodyPr/>
                    <a:lstStyle/>
                    <a:p>
                      <a:pPr algn="l" fontAlgn="b"/>
                      <a:r>
                        <a:rPr lang="en-GB" sz="1600" b="0" i="0" u="none" strike="noStrike" dirty="0">
                          <a:solidFill>
                            <a:srgbClr val="000000"/>
                          </a:solidFill>
                          <a:effectLst/>
                          <a:latin typeface="Calibri" panose="020F0502020204030204" pitchFamily="34" charset="0"/>
                        </a:rPr>
                        <a:t>(0% &lt;= strains &lt;= 100%)</a:t>
                      </a:r>
                    </a:p>
                  </a:txBody>
                  <a:tcPr marL="9525" marR="9525" marT="9525" marB="0" anchor="b">
                    <a:lnL>
                      <a:noFill/>
                    </a:lnL>
                    <a:lnR>
                      <a:noFill/>
                    </a:lnR>
                    <a:lnT>
                      <a:noFill/>
                    </a:lnT>
                    <a:lnB>
                      <a:noFill/>
                    </a:lnB>
                  </a:tcPr>
                </a:tc>
                <a:tc>
                  <a:txBody>
                    <a:bodyPr/>
                    <a:lstStyle/>
                    <a:p>
                      <a:pPr algn="r" fontAlgn="b"/>
                      <a:r>
                        <a:rPr lang="en-GB" sz="1600" b="1" i="0" u="none" strike="noStrike" dirty="0">
                          <a:solidFill>
                            <a:srgbClr val="000000"/>
                          </a:solidFill>
                          <a:effectLst/>
                          <a:latin typeface="Calibri" panose="020F0502020204030204" pitchFamily="34" charset="0"/>
                        </a:rPr>
                        <a:t>27876</a:t>
                      </a:r>
                    </a:p>
                  </a:txBody>
                  <a:tcPr marL="9525" marR="9525" marT="9525" marB="0" anchor="b">
                    <a:lnL>
                      <a:noFill/>
                    </a:lnL>
                    <a:lnR>
                      <a:noFill/>
                    </a:lnR>
                    <a:lnT>
                      <a:noFill/>
                    </a:lnT>
                    <a:lnB>
                      <a:noFill/>
                    </a:lnB>
                  </a:tcPr>
                </a:tc>
                <a:extLst>
                  <a:ext uri="{0D108BD9-81ED-4DB2-BD59-A6C34878D82A}">
                    <a16:rowId xmlns:a16="http://schemas.microsoft.com/office/drawing/2014/main" val="710364799"/>
                  </a:ext>
                </a:extLst>
              </a:tr>
            </a:tbl>
          </a:graphicData>
        </a:graphic>
      </p:graphicFrame>
      <p:sp>
        <p:nvSpPr>
          <p:cNvPr id="13" name="Rectangle 12">
            <a:extLst>
              <a:ext uri="{FF2B5EF4-FFF2-40B4-BE49-F238E27FC236}">
                <a16:creationId xmlns:a16="http://schemas.microsoft.com/office/drawing/2014/main" id="{B765251E-F7A3-40EC-B300-B7E4B7C4D67A}"/>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a:solidFill>
                  <a:schemeClr val="tx1">
                    <a:lumMod val="95000"/>
                    <a:lumOff val="5000"/>
                  </a:schemeClr>
                </a:solidFill>
              </a:rPr>
              <a:t>E. coli </a:t>
            </a:r>
            <a:r>
              <a:rPr lang="en-GB" dirty="0">
                <a:solidFill>
                  <a:schemeClr val="tx1">
                    <a:lumMod val="95000"/>
                    <a:lumOff val="5000"/>
                  </a:schemeClr>
                </a:solidFill>
              </a:rPr>
              <a:t>pangenome shows a U-shaped distribution of gene presence</a:t>
            </a:r>
          </a:p>
        </p:txBody>
      </p:sp>
      <p:pic>
        <p:nvPicPr>
          <p:cNvPr id="5" name="Picture 4">
            <a:extLst>
              <a:ext uri="{FF2B5EF4-FFF2-40B4-BE49-F238E27FC236}">
                <a16:creationId xmlns:a16="http://schemas.microsoft.com/office/drawing/2014/main" id="{EF1AC6DE-FFDC-884C-A414-5D3B2C1F8065}"/>
              </a:ext>
            </a:extLst>
          </p:cNvPr>
          <p:cNvPicPr>
            <a:picLocks noChangeAspect="1"/>
          </p:cNvPicPr>
          <p:nvPr/>
        </p:nvPicPr>
        <p:blipFill>
          <a:blip r:embed="rId4"/>
          <a:stretch>
            <a:fillRect/>
          </a:stretch>
        </p:blipFill>
        <p:spPr>
          <a:xfrm>
            <a:off x="5088673" y="1036717"/>
            <a:ext cx="7103327" cy="5315414"/>
          </a:xfrm>
          <a:prstGeom prst="rect">
            <a:avLst/>
          </a:prstGeom>
        </p:spPr>
      </p:pic>
    </p:spTree>
    <p:extLst>
      <p:ext uri="{BB962C8B-B14F-4D97-AF65-F5344CB8AC3E}">
        <p14:creationId xmlns:p14="http://schemas.microsoft.com/office/powerpoint/2010/main" val="134989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030C44-152C-B244-9AB5-0CCD6CDF2C47}"/>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What are the known and unknown functions? </a:t>
            </a:r>
          </a:p>
        </p:txBody>
      </p:sp>
      <p:pic>
        <p:nvPicPr>
          <p:cNvPr id="10" name="Picture 9">
            <a:extLst>
              <a:ext uri="{FF2B5EF4-FFF2-40B4-BE49-F238E27FC236}">
                <a16:creationId xmlns:a16="http://schemas.microsoft.com/office/drawing/2014/main" id="{E6423661-EFEF-D941-876D-BBFF12A3B35F}"/>
              </a:ext>
            </a:extLst>
          </p:cNvPr>
          <p:cNvPicPr>
            <a:picLocks noChangeAspect="1"/>
          </p:cNvPicPr>
          <p:nvPr/>
        </p:nvPicPr>
        <p:blipFill>
          <a:blip r:embed="rId3"/>
          <a:stretch>
            <a:fillRect/>
          </a:stretch>
        </p:blipFill>
        <p:spPr>
          <a:xfrm>
            <a:off x="5928732" y="558987"/>
            <a:ext cx="6400800" cy="6400800"/>
          </a:xfrm>
          <a:prstGeom prst="rect">
            <a:avLst/>
          </a:prstGeom>
        </p:spPr>
      </p:pic>
      <p:pic>
        <p:nvPicPr>
          <p:cNvPr id="12" name="Picture 11">
            <a:extLst>
              <a:ext uri="{FF2B5EF4-FFF2-40B4-BE49-F238E27FC236}">
                <a16:creationId xmlns:a16="http://schemas.microsoft.com/office/drawing/2014/main" id="{A27D6DC8-6055-5741-9378-87ECBFABBFAA}"/>
              </a:ext>
            </a:extLst>
          </p:cNvPr>
          <p:cNvPicPr>
            <a:picLocks noChangeAspect="1"/>
          </p:cNvPicPr>
          <p:nvPr/>
        </p:nvPicPr>
        <p:blipFill>
          <a:blip r:embed="rId4"/>
          <a:stretch>
            <a:fillRect/>
          </a:stretch>
        </p:blipFill>
        <p:spPr>
          <a:xfrm>
            <a:off x="304800" y="544610"/>
            <a:ext cx="5486400" cy="6400800"/>
          </a:xfrm>
          <a:prstGeom prst="rect">
            <a:avLst/>
          </a:prstGeom>
        </p:spPr>
      </p:pic>
    </p:spTree>
    <p:extLst>
      <p:ext uri="{BB962C8B-B14F-4D97-AF65-F5344CB8AC3E}">
        <p14:creationId xmlns:p14="http://schemas.microsoft.com/office/powerpoint/2010/main" val="966578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9FF68D-C05B-E441-AFBD-1A8D094CFA4E}"/>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You can Google your protein function</a:t>
            </a:r>
          </a:p>
        </p:txBody>
      </p:sp>
      <p:pic>
        <p:nvPicPr>
          <p:cNvPr id="3" name="Picture 2">
            <a:extLst>
              <a:ext uri="{FF2B5EF4-FFF2-40B4-BE49-F238E27FC236}">
                <a16:creationId xmlns:a16="http://schemas.microsoft.com/office/drawing/2014/main" id="{ADA0B0D5-C2D2-9C46-AFA3-3AFCE4BF2382}"/>
              </a:ext>
            </a:extLst>
          </p:cNvPr>
          <p:cNvPicPr>
            <a:picLocks noChangeAspect="1"/>
          </p:cNvPicPr>
          <p:nvPr/>
        </p:nvPicPr>
        <p:blipFill>
          <a:blip r:embed="rId2"/>
          <a:stretch>
            <a:fillRect/>
          </a:stretch>
        </p:blipFill>
        <p:spPr>
          <a:xfrm>
            <a:off x="0" y="3429000"/>
            <a:ext cx="12192000" cy="3152182"/>
          </a:xfrm>
          <a:prstGeom prst="rect">
            <a:avLst/>
          </a:prstGeom>
        </p:spPr>
      </p:pic>
      <p:pic>
        <p:nvPicPr>
          <p:cNvPr id="4" name="Picture 3">
            <a:extLst>
              <a:ext uri="{FF2B5EF4-FFF2-40B4-BE49-F238E27FC236}">
                <a16:creationId xmlns:a16="http://schemas.microsoft.com/office/drawing/2014/main" id="{92824C64-DF6C-F642-BD45-24BE98637A93}"/>
              </a:ext>
            </a:extLst>
          </p:cNvPr>
          <p:cNvPicPr>
            <a:picLocks noChangeAspect="1"/>
          </p:cNvPicPr>
          <p:nvPr/>
        </p:nvPicPr>
        <p:blipFill>
          <a:blip r:embed="rId3"/>
          <a:stretch>
            <a:fillRect/>
          </a:stretch>
        </p:blipFill>
        <p:spPr>
          <a:xfrm>
            <a:off x="3050231" y="962047"/>
            <a:ext cx="6091538" cy="2369815"/>
          </a:xfrm>
          <a:prstGeom prst="rect">
            <a:avLst/>
          </a:prstGeom>
        </p:spPr>
      </p:pic>
    </p:spTree>
    <p:extLst>
      <p:ext uri="{BB962C8B-B14F-4D97-AF65-F5344CB8AC3E}">
        <p14:creationId xmlns:p14="http://schemas.microsoft.com/office/powerpoint/2010/main" val="2709891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456F87-7706-5E41-9CB9-185FBB7EEF6E}"/>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You can Google your protein function</a:t>
            </a:r>
          </a:p>
        </p:txBody>
      </p:sp>
      <p:pic>
        <p:nvPicPr>
          <p:cNvPr id="3" name="Picture 2">
            <a:extLst>
              <a:ext uri="{FF2B5EF4-FFF2-40B4-BE49-F238E27FC236}">
                <a16:creationId xmlns:a16="http://schemas.microsoft.com/office/drawing/2014/main" id="{9C114EAD-6B81-6448-A21B-6BFA0A682AB9}"/>
              </a:ext>
            </a:extLst>
          </p:cNvPr>
          <p:cNvPicPr>
            <a:picLocks noChangeAspect="1"/>
          </p:cNvPicPr>
          <p:nvPr/>
        </p:nvPicPr>
        <p:blipFill>
          <a:blip r:embed="rId2"/>
          <a:stretch>
            <a:fillRect/>
          </a:stretch>
        </p:blipFill>
        <p:spPr>
          <a:xfrm>
            <a:off x="354226" y="905996"/>
            <a:ext cx="4759146" cy="5622324"/>
          </a:xfrm>
          <a:prstGeom prst="rect">
            <a:avLst/>
          </a:prstGeom>
        </p:spPr>
      </p:pic>
      <p:pic>
        <p:nvPicPr>
          <p:cNvPr id="4" name="Picture 3">
            <a:extLst>
              <a:ext uri="{FF2B5EF4-FFF2-40B4-BE49-F238E27FC236}">
                <a16:creationId xmlns:a16="http://schemas.microsoft.com/office/drawing/2014/main" id="{5FF97902-3398-F34E-8C0A-94F2044C2892}"/>
              </a:ext>
            </a:extLst>
          </p:cNvPr>
          <p:cNvPicPr>
            <a:picLocks noChangeAspect="1"/>
          </p:cNvPicPr>
          <p:nvPr/>
        </p:nvPicPr>
        <p:blipFill>
          <a:blip r:embed="rId3"/>
          <a:stretch>
            <a:fillRect/>
          </a:stretch>
        </p:blipFill>
        <p:spPr>
          <a:xfrm>
            <a:off x="4125592" y="1161535"/>
            <a:ext cx="8066408" cy="3819224"/>
          </a:xfrm>
          <a:prstGeom prst="rect">
            <a:avLst/>
          </a:prstGeom>
        </p:spPr>
      </p:pic>
      <p:pic>
        <p:nvPicPr>
          <p:cNvPr id="5" name="Picture 4">
            <a:extLst>
              <a:ext uri="{FF2B5EF4-FFF2-40B4-BE49-F238E27FC236}">
                <a16:creationId xmlns:a16="http://schemas.microsoft.com/office/drawing/2014/main" id="{72C61101-82A6-D14E-989C-0BA59A1B3E1E}"/>
              </a:ext>
            </a:extLst>
          </p:cNvPr>
          <p:cNvPicPr>
            <a:picLocks noChangeAspect="1"/>
          </p:cNvPicPr>
          <p:nvPr/>
        </p:nvPicPr>
        <p:blipFill rotWithShape="1">
          <a:blip r:embed="rId4"/>
          <a:srcRect t="23188"/>
          <a:stretch/>
        </p:blipFill>
        <p:spPr>
          <a:xfrm>
            <a:off x="5533424" y="1396337"/>
            <a:ext cx="2795030" cy="5461663"/>
          </a:xfrm>
          <a:prstGeom prst="rect">
            <a:avLst/>
          </a:prstGeom>
        </p:spPr>
      </p:pic>
    </p:spTree>
    <p:extLst>
      <p:ext uri="{BB962C8B-B14F-4D97-AF65-F5344CB8AC3E}">
        <p14:creationId xmlns:p14="http://schemas.microsoft.com/office/powerpoint/2010/main" val="3177415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6A3283-AFF9-4381-A02A-CEEF7FB6A5A5}"/>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Introduction – increasing the resolution in the microbiome</a:t>
            </a:r>
          </a:p>
        </p:txBody>
      </p:sp>
      <p:pic>
        <p:nvPicPr>
          <p:cNvPr id="6" name="Picture 5">
            <a:extLst>
              <a:ext uri="{FF2B5EF4-FFF2-40B4-BE49-F238E27FC236}">
                <a16:creationId xmlns:a16="http://schemas.microsoft.com/office/drawing/2014/main" id="{730B3BDC-F2B9-4E83-9F02-C579479E5D34}"/>
              </a:ext>
            </a:extLst>
          </p:cNvPr>
          <p:cNvPicPr>
            <a:picLocks noChangeAspect="1"/>
          </p:cNvPicPr>
          <p:nvPr/>
        </p:nvPicPr>
        <p:blipFill>
          <a:blip r:embed="rId3"/>
          <a:stretch>
            <a:fillRect/>
          </a:stretch>
        </p:blipFill>
        <p:spPr>
          <a:xfrm>
            <a:off x="702794" y="873973"/>
            <a:ext cx="7188876" cy="5587006"/>
          </a:xfrm>
          <a:prstGeom prst="rect">
            <a:avLst/>
          </a:prstGeom>
        </p:spPr>
      </p:pic>
      <p:sp>
        <p:nvSpPr>
          <p:cNvPr id="8" name="TextBox 7">
            <a:extLst>
              <a:ext uri="{FF2B5EF4-FFF2-40B4-BE49-F238E27FC236}">
                <a16:creationId xmlns:a16="http://schemas.microsoft.com/office/drawing/2014/main" id="{ED879D7B-318F-4FB3-83AD-A4411D9E2617}"/>
              </a:ext>
            </a:extLst>
          </p:cNvPr>
          <p:cNvSpPr txBox="1"/>
          <p:nvPr/>
        </p:nvSpPr>
        <p:spPr>
          <a:xfrm>
            <a:off x="1881525" y="6507446"/>
            <a:ext cx="1974733" cy="307777"/>
          </a:xfrm>
          <a:prstGeom prst="rect">
            <a:avLst/>
          </a:prstGeom>
          <a:noFill/>
        </p:spPr>
        <p:txBody>
          <a:bodyPr wrap="square" rtlCol="0">
            <a:spAutoFit/>
          </a:bodyPr>
          <a:lstStyle/>
          <a:p>
            <a:r>
              <a:rPr lang="en-GB" sz="1400" dirty="0">
                <a:solidFill>
                  <a:schemeClr val="bg1">
                    <a:lumMod val="50000"/>
                  </a:schemeClr>
                </a:solidFill>
              </a:rPr>
              <a:t>Almeida </a:t>
            </a:r>
            <a:r>
              <a:rPr lang="en-GB" sz="1400" i="1" dirty="0">
                <a:solidFill>
                  <a:schemeClr val="bg1">
                    <a:lumMod val="50000"/>
                  </a:schemeClr>
                </a:solidFill>
              </a:rPr>
              <a:t>et al</a:t>
            </a:r>
            <a:r>
              <a:rPr lang="en-GB" sz="1400" dirty="0">
                <a:solidFill>
                  <a:schemeClr val="bg1">
                    <a:lumMod val="50000"/>
                  </a:schemeClr>
                </a:solidFill>
              </a:rPr>
              <a:t>., 2020</a:t>
            </a:r>
            <a:endParaRPr lang="en-GB" dirty="0">
              <a:solidFill>
                <a:schemeClr val="bg1">
                  <a:lumMod val="50000"/>
                </a:schemeClr>
              </a:solidFill>
            </a:endParaRPr>
          </a:p>
        </p:txBody>
      </p:sp>
      <p:sp>
        <p:nvSpPr>
          <p:cNvPr id="7" name="TextBox 6">
            <a:extLst>
              <a:ext uri="{FF2B5EF4-FFF2-40B4-BE49-F238E27FC236}">
                <a16:creationId xmlns:a16="http://schemas.microsoft.com/office/drawing/2014/main" id="{DE3F427E-9090-4146-9AFD-E143F2D1CC18}"/>
              </a:ext>
            </a:extLst>
          </p:cNvPr>
          <p:cNvSpPr txBox="1"/>
          <p:nvPr/>
        </p:nvSpPr>
        <p:spPr>
          <a:xfrm>
            <a:off x="8156237" y="3344310"/>
            <a:ext cx="3815481" cy="646331"/>
          </a:xfrm>
          <a:prstGeom prst="rect">
            <a:avLst/>
          </a:prstGeom>
          <a:noFill/>
        </p:spPr>
        <p:txBody>
          <a:bodyPr wrap="square" rtlCol="0">
            <a:spAutoFit/>
          </a:bodyPr>
          <a:lstStyle/>
          <a:p>
            <a:r>
              <a:rPr lang="en-GB" dirty="0"/>
              <a:t>~ 4500 microbial species</a:t>
            </a:r>
          </a:p>
          <a:p>
            <a:r>
              <a:rPr lang="en-GB" dirty="0"/>
              <a:t>~ 200K non-redundant genomes</a:t>
            </a:r>
          </a:p>
        </p:txBody>
      </p:sp>
    </p:spTree>
    <p:extLst>
      <p:ext uri="{BB962C8B-B14F-4D97-AF65-F5344CB8AC3E}">
        <p14:creationId xmlns:p14="http://schemas.microsoft.com/office/powerpoint/2010/main" val="1836159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0B67F-C593-4D42-B3FA-10BC8F3130F0}"/>
              </a:ext>
            </a:extLst>
          </p:cNvPr>
          <p:cNvPicPr>
            <a:picLocks noChangeAspect="1"/>
          </p:cNvPicPr>
          <p:nvPr/>
        </p:nvPicPr>
        <p:blipFill rotWithShape="1">
          <a:blip r:embed="rId2"/>
          <a:srcRect l="6464" t="12410" r="2443" b="11931"/>
          <a:stretch/>
        </p:blipFill>
        <p:spPr>
          <a:xfrm>
            <a:off x="2683397" y="427382"/>
            <a:ext cx="7742431" cy="6430617"/>
          </a:xfrm>
          <a:prstGeom prst="rect">
            <a:avLst/>
          </a:prstGeom>
        </p:spPr>
      </p:pic>
      <p:sp>
        <p:nvSpPr>
          <p:cNvPr id="4" name="TextBox 3">
            <a:extLst>
              <a:ext uri="{FF2B5EF4-FFF2-40B4-BE49-F238E27FC236}">
                <a16:creationId xmlns:a16="http://schemas.microsoft.com/office/drawing/2014/main" id="{31685856-4288-A640-8545-3EEB933D3826}"/>
              </a:ext>
            </a:extLst>
          </p:cNvPr>
          <p:cNvSpPr txBox="1"/>
          <p:nvPr/>
        </p:nvSpPr>
        <p:spPr>
          <a:xfrm>
            <a:off x="2466831" y="2504661"/>
            <a:ext cx="433132" cy="584775"/>
          </a:xfrm>
          <a:prstGeom prst="rect">
            <a:avLst/>
          </a:prstGeom>
          <a:noFill/>
        </p:spPr>
        <p:txBody>
          <a:bodyPr wrap="none" rtlCol="0">
            <a:spAutoFit/>
          </a:bodyPr>
          <a:lstStyle/>
          <a:p>
            <a:r>
              <a:rPr lang="en-US" sz="3200" b="1" dirty="0">
                <a:solidFill>
                  <a:srgbClr val="FF0000"/>
                </a:solidFill>
              </a:rPr>
              <a:t>A</a:t>
            </a:r>
          </a:p>
        </p:txBody>
      </p:sp>
      <p:sp>
        <p:nvSpPr>
          <p:cNvPr id="5" name="Rectangle 4">
            <a:extLst>
              <a:ext uri="{FF2B5EF4-FFF2-40B4-BE49-F238E27FC236}">
                <a16:creationId xmlns:a16="http://schemas.microsoft.com/office/drawing/2014/main" id="{9F2A4AB9-4C69-DE49-B269-0A5ADF2D0AEC}"/>
              </a:ext>
            </a:extLst>
          </p:cNvPr>
          <p:cNvSpPr/>
          <p:nvPr/>
        </p:nvSpPr>
        <p:spPr>
          <a:xfrm>
            <a:off x="0" y="251929"/>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The </a:t>
            </a:r>
            <a:r>
              <a:rPr lang="en-GB" i="1" dirty="0">
                <a:solidFill>
                  <a:schemeClr val="tx1">
                    <a:lumMod val="95000"/>
                    <a:lumOff val="5000"/>
                  </a:schemeClr>
                </a:solidFill>
              </a:rPr>
              <a:t>E. coli </a:t>
            </a:r>
            <a:r>
              <a:rPr lang="en-GB" dirty="0">
                <a:solidFill>
                  <a:schemeClr val="tx1">
                    <a:lumMod val="95000"/>
                    <a:lumOff val="5000"/>
                  </a:schemeClr>
                </a:solidFill>
              </a:rPr>
              <a:t>phylogenetic tree shows concordance with established phylogroups</a:t>
            </a:r>
          </a:p>
        </p:txBody>
      </p:sp>
      <p:sp>
        <p:nvSpPr>
          <p:cNvPr id="6" name="TextBox 5">
            <a:extLst>
              <a:ext uri="{FF2B5EF4-FFF2-40B4-BE49-F238E27FC236}">
                <a16:creationId xmlns:a16="http://schemas.microsoft.com/office/drawing/2014/main" id="{B2F62752-6102-224E-8A5E-8D935F3F6F4D}"/>
              </a:ext>
            </a:extLst>
          </p:cNvPr>
          <p:cNvSpPr txBox="1"/>
          <p:nvPr/>
        </p:nvSpPr>
        <p:spPr>
          <a:xfrm>
            <a:off x="5784055" y="5083888"/>
            <a:ext cx="623889" cy="584775"/>
          </a:xfrm>
          <a:prstGeom prst="rect">
            <a:avLst/>
          </a:prstGeom>
          <a:noFill/>
        </p:spPr>
        <p:txBody>
          <a:bodyPr wrap="none" rtlCol="0">
            <a:spAutoFit/>
          </a:bodyPr>
          <a:lstStyle/>
          <a:p>
            <a:r>
              <a:rPr lang="en-US" sz="3200" b="1" dirty="0">
                <a:solidFill>
                  <a:srgbClr val="00B050"/>
                </a:solidFill>
              </a:rPr>
              <a:t>B2</a:t>
            </a:r>
          </a:p>
        </p:txBody>
      </p:sp>
      <p:sp>
        <p:nvSpPr>
          <p:cNvPr id="7" name="TextBox 6">
            <a:extLst>
              <a:ext uri="{FF2B5EF4-FFF2-40B4-BE49-F238E27FC236}">
                <a16:creationId xmlns:a16="http://schemas.microsoft.com/office/drawing/2014/main" id="{1863A6F7-806C-3F4B-82D6-29A1C96A2B36}"/>
              </a:ext>
            </a:extLst>
          </p:cNvPr>
          <p:cNvSpPr txBox="1"/>
          <p:nvPr/>
        </p:nvSpPr>
        <p:spPr>
          <a:xfrm>
            <a:off x="7443022" y="2797048"/>
            <a:ext cx="442750" cy="584775"/>
          </a:xfrm>
          <a:prstGeom prst="rect">
            <a:avLst/>
          </a:prstGeom>
          <a:noFill/>
        </p:spPr>
        <p:txBody>
          <a:bodyPr wrap="none" rtlCol="0">
            <a:spAutoFit/>
          </a:bodyPr>
          <a:lstStyle/>
          <a:p>
            <a:r>
              <a:rPr lang="en-US" sz="3200" b="1" dirty="0">
                <a:solidFill>
                  <a:schemeClr val="accent2"/>
                </a:solidFill>
              </a:rPr>
              <a:t>D</a:t>
            </a:r>
          </a:p>
        </p:txBody>
      </p:sp>
      <p:sp>
        <p:nvSpPr>
          <p:cNvPr id="8" name="TextBox 7">
            <a:extLst>
              <a:ext uri="{FF2B5EF4-FFF2-40B4-BE49-F238E27FC236}">
                <a16:creationId xmlns:a16="http://schemas.microsoft.com/office/drawing/2014/main" id="{C68B4F32-1F9A-1943-B0BB-45FFCBBC0A45}"/>
              </a:ext>
            </a:extLst>
          </p:cNvPr>
          <p:cNvSpPr txBox="1"/>
          <p:nvPr/>
        </p:nvSpPr>
        <p:spPr>
          <a:xfrm>
            <a:off x="7512596" y="1250747"/>
            <a:ext cx="385042" cy="584775"/>
          </a:xfrm>
          <a:prstGeom prst="rect">
            <a:avLst/>
          </a:prstGeom>
          <a:noFill/>
        </p:spPr>
        <p:txBody>
          <a:bodyPr wrap="none" rtlCol="0">
            <a:spAutoFit/>
          </a:bodyPr>
          <a:lstStyle/>
          <a:p>
            <a:r>
              <a:rPr lang="en-US" sz="3200" b="1" dirty="0">
                <a:solidFill>
                  <a:srgbClr val="FFC000"/>
                </a:solidFill>
              </a:rPr>
              <a:t>E</a:t>
            </a:r>
          </a:p>
        </p:txBody>
      </p:sp>
      <p:sp>
        <p:nvSpPr>
          <p:cNvPr id="9" name="TextBox 8">
            <a:extLst>
              <a:ext uri="{FF2B5EF4-FFF2-40B4-BE49-F238E27FC236}">
                <a16:creationId xmlns:a16="http://schemas.microsoft.com/office/drawing/2014/main" id="{D25DF334-7DDB-E646-9DA2-035BA6A1CC9D}"/>
              </a:ext>
            </a:extLst>
          </p:cNvPr>
          <p:cNvSpPr txBox="1"/>
          <p:nvPr/>
        </p:nvSpPr>
        <p:spPr>
          <a:xfrm>
            <a:off x="7019271" y="958359"/>
            <a:ext cx="402674" cy="584775"/>
          </a:xfrm>
          <a:prstGeom prst="rect">
            <a:avLst/>
          </a:prstGeom>
          <a:noFill/>
        </p:spPr>
        <p:txBody>
          <a:bodyPr wrap="none" rtlCol="0">
            <a:spAutoFit/>
          </a:bodyPr>
          <a:lstStyle/>
          <a:p>
            <a:r>
              <a:rPr lang="en-US" sz="3200" b="1" dirty="0">
                <a:solidFill>
                  <a:srgbClr val="7030A0"/>
                </a:solidFill>
              </a:rPr>
              <a:t>C</a:t>
            </a:r>
          </a:p>
        </p:txBody>
      </p:sp>
      <p:sp>
        <p:nvSpPr>
          <p:cNvPr id="10" name="TextBox 9">
            <a:extLst>
              <a:ext uri="{FF2B5EF4-FFF2-40B4-BE49-F238E27FC236}">
                <a16:creationId xmlns:a16="http://schemas.microsoft.com/office/drawing/2014/main" id="{2DEB12B2-4548-1149-9E3F-A116D60F5EAC}"/>
              </a:ext>
            </a:extLst>
          </p:cNvPr>
          <p:cNvSpPr txBox="1"/>
          <p:nvPr/>
        </p:nvSpPr>
        <p:spPr>
          <a:xfrm>
            <a:off x="6306977" y="580025"/>
            <a:ext cx="623889" cy="584775"/>
          </a:xfrm>
          <a:prstGeom prst="rect">
            <a:avLst/>
          </a:prstGeom>
          <a:noFill/>
        </p:spPr>
        <p:txBody>
          <a:bodyPr wrap="none" rtlCol="0">
            <a:spAutoFit/>
          </a:bodyPr>
          <a:lstStyle/>
          <a:p>
            <a:r>
              <a:rPr lang="en-US" sz="3200" b="1" dirty="0">
                <a:solidFill>
                  <a:srgbClr val="0070C0"/>
                </a:solidFill>
              </a:rPr>
              <a:t>B1</a:t>
            </a:r>
          </a:p>
        </p:txBody>
      </p:sp>
      <p:sp>
        <p:nvSpPr>
          <p:cNvPr id="11" name="TextBox 10">
            <a:extLst>
              <a:ext uri="{FF2B5EF4-FFF2-40B4-BE49-F238E27FC236}">
                <a16:creationId xmlns:a16="http://schemas.microsoft.com/office/drawing/2014/main" id="{0AF1B0EF-E2B0-8044-B465-62C919FAFD5D}"/>
              </a:ext>
            </a:extLst>
          </p:cNvPr>
          <p:cNvSpPr txBox="1"/>
          <p:nvPr/>
        </p:nvSpPr>
        <p:spPr>
          <a:xfrm>
            <a:off x="2899963" y="4499113"/>
            <a:ext cx="373820" cy="584775"/>
          </a:xfrm>
          <a:prstGeom prst="rect">
            <a:avLst/>
          </a:prstGeom>
          <a:noFill/>
        </p:spPr>
        <p:txBody>
          <a:bodyPr wrap="none" rtlCol="0">
            <a:spAutoFit/>
          </a:bodyPr>
          <a:lstStyle/>
          <a:p>
            <a:r>
              <a:rPr lang="en-US" sz="3200" b="1" dirty="0">
                <a:solidFill>
                  <a:schemeClr val="accent4">
                    <a:lumMod val="50000"/>
                  </a:schemeClr>
                </a:solidFill>
              </a:rPr>
              <a:t>F</a:t>
            </a:r>
          </a:p>
        </p:txBody>
      </p:sp>
      <p:sp>
        <p:nvSpPr>
          <p:cNvPr id="12" name="TextBox 11">
            <a:extLst>
              <a:ext uri="{FF2B5EF4-FFF2-40B4-BE49-F238E27FC236}">
                <a16:creationId xmlns:a16="http://schemas.microsoft.com/office/drawing/2014/main" id="{3245F9C5-EDED-FB4A-B579-A5A20B0900E7}"/>
              </a:ext>
            </a:extLst>
          </p:cNvPr>
          <p:cNvSpPr txBox="1"/>
          <p:nvPr/>
        </p:nvSpPr>
        <p:spPr>
          <a:xfrm>
            <a:off x="4806917" y="4139605"/>
            <a:ext cx="445956" cy="584775"/>
          </a:xfrm>
          <a:prstGeom prst="rect">
            <a:avLst/>
          </a:prstGeom>
          <a:noFill/>
        </p:spPr>
        <p:txBody>
          <a:bodyPr wrap="none" rtlCol="0">
            <a:spAutoFit/>
          </a:bodyPr>
          <a:lstStyle/>
          <a:p>
            <a:r>
              <a:rPr lang="en-US" sz="3200" b="1" dirty="0">
                <a:solidFill>
                  <a:srgbClr val="D949CD"/>
                </a:solidFill>
              </a:rPr>
              <a:t>G</a:t>
            </a:r>
          </a:p>
        </p:txBody>
      </p:sp>
    </p:spTree>
    <p:extLst>
      <p:ext uri="{BB962C8B-B14F-4D97-AF65-F5344CB8AC3E}">
        <p14:creationId xmlns:p14="http://schemas.microsoft.com/office/powerpoint/2010/main" val="3830670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74A23-6A32-904E-BC4F-7580433F07FA}"/>
              </a:ext>
            </a:extLst>
          </p:cNvPr>
          <p:cNvPicPr>
            <a:picLocks noChangeAspect="1"/>
          </p:cNvPicPr>
          <p:nvPr/>
        </p:nvPicPr>
        <p:blipFill>
          <a:blip r:embed="rId2"/>
          <a:stretch>
            <a:fillRect/>
          </a:stretch>
        </p:blipFill>
        <p:spPr>
          <a:xfrm>
            <a:off x="484471" y="287"/>
            <a:ext cx="7715250" cy="6858000"/>
          </a:xfrm>
          <a:prstGeom prst="rect">
            <a:avLst/>
          </a:prstGeom>
        </p:spPr>
      </p:pic>
      <p:sp>
        <p:nvSpPr>
          <p:cNvPr id="4" name="TextBox 3">
            <a:extLst>
              <a:ext uri="{FF2B5EF4-FFF2-40B4-BE49-F238E27FC236}">
                <a16:creationId xmlns:a16="http://schemas.microsoft.com/office/drawing/2014/main" id="{3A4497BA-005E-524F-80DE-8F9D905CB6ED}"/>
              </a:ext>
            </a:extLst>
          </p:cNvPr>
          <p:cNvSpPr txBox="1"/>
          <p:nvPr/>
        </p:nvSpPr>
        <p:spPr>
          <a:xfrm>
            <a:off x="6858000" y="5655365"/>
            <a:ext cx="465192" cy="646331"/>
          </a:xfrm>
          <a:prstGeom prst="rect">
            <a:avLst/>
          </a:prstGeom>
          <a:noFill/>
        </p:spPr>
        <p:txBody>
          <a:bodyPr wrap="none" rtlCol="0">
            <a:spAutoFit/>
          </a:bodyPr>
          <a:lstStyle/>
          <a:p>
            <a:r>
              <a:rPr lang="en-US" sz="3600" b="1" dirty="0">
                <a:solidFill>
                  <a:srgbClr val="C00000"/>
                </a:solidFill>
              </a:rPr>
              <a:t>A</a:t>
            </a:r>
            <a:endParaRPr lang="en-US" sz="2400" b="1" dirty="0">
              <a:solidFill>
                <a:srgbClr val="C00000"/>
              </a:solidFill>
            </a:endParaRPr>
          </a:p>
        </p:txBody>
      </p:sp>
      <p:sp>
        <p:nvSpPr>
          <p:cNvPr id="6" name="TextBox 5">
            <a:extLst>
              <a:ext uri="{FF2B5EF4-FFF2-40B4-BE49-F238E27FC236}">
                <a16:creationId xmlns:a16="http://schemas.microsoft.com/office/drawing/2014/main" id="{9077ECDA-054C-E14B-86C1-AB290807AD35}"/>
              </a:ext>
            </a:extLst>
          </p:cNvPr>
          <p:cNvSpPr txBox="1"/>
          <p:nvPr/>
        </p:nvSpPr>
        <p:spPr>
          <a:xfrm>
            <a:off x="5360504" y="4789147"/>
            <a:ext cx="428322" cy="646331"/>
          </a:xfrm>
          <a:prstGeom prst="rect">
            <a:avLst/>
          </a:prstGeom>
          <a:noFill/>
        </p:spPr>
        <p:txBody>
          <a:bodyPr wrap="none" rtlCol="0">
            <a:spAutoFit/>
          </a:bodyPr>
          <a:lstStyle/>
          <a:p>
            <a:r>
              <a:rPr lang="en-US" sz="3600" b="1" dirty="0">
                <a:solidFill>
                  <a:schemeClr val="accent6">
                    <a:lumMod val="60000"/>
                    <a:lumOff val="40000"/>
                  </a:schemeClr>
                </a:solidFill>
              </a:rPr>
              <a:t>C</a:t>
            </a:r>
          </a:p>
        </p:txBody>
      </p:sp>
      <p:sp>
        <p:nvSpPr>
          <p:cNvPr id="7" name="TextBox 6">
            <a:extLst>
              <a:ext uri="{FF2B5EF4-FFF2-40B4-BE49-F238E27FC236}">
                <a16:creationId xmlns:a16="http://schemas.microsoft.com/office/drawing/2014/main" id="{C49F785F-99BD-C845-992A-617D7F22A2B5}"/>
              </a:ext>
            </a:extLst>
          </p:cNvPr>
          <p:cNvSpPr txBox="1"/>
          <p:nvPr/>
        </p:nvSpPr>
        <p:spPr>
          <a:xfrm>
            <a:off x="6248399" y="3003417"/>
            <a:ext cx="409086" cy="646331"/>
          </a:xfrm>
          <a:prstGeom prst="rect">
            <a:avLst/>
          </a:prstGeom>
          <a:noFill/>
        </p:spPr>
        <p:txBody>
          <a:bodyPr wrap="none" rtlCol="0">
            <a:spAutoFit/>
          </a:bodyPr>
          <a:lstStyle/>
          <a:p>
            <a:r>
              <a:rPr lang="en-US" sz="3600" b="1" dirty="0">
                <a:solidFill>
                  <a:srgbClr val="00B0F0"/>
                </a:solidFill>
              </a:rPr>
              <a:t>E</a:t>
            </a:r>
          </a:p>
        </p:txBody>
      </p:sp>
      <p:sp>
        <p:nvSpPr>
          <p:cNvPr id="8" name="TextBox 7">
            <a:extLst>
              <a:ext uri="{FF2B5EF4-FFF2-40B4-BE49-F238E27FC236}">
                <a16:creationId xmlns:a16="http://schemas.microsoft.com/office/drawing/2014/main" id="{BB4F1A7C-0EB8-604D-B929-C1DA6B9A4FB7}"/>
              </a:ext>
            </a:extLst>
          </p:cNvPr>
          <p:cNvSpPr txBox="1"/>
          <p:nvPr/>
        </p:nvSpPr>
        <p:spPr>
          <a:xfrm>
            <a:off x="5890591" y="1691452"/>
            <a:ext cx="476412" cy="646331"/>
          </a:xfrm>
          <a:prstGeom prst="rect">
            <a:avLst/>
          </a:prstGeom>
          <a:noFill/>
        </p:spPr>
        <p:txBody>
          <a:bodyPr wrap="none" rtlCol="0">
            <a:spAutoFit/>
          </a:bodyPr>
          <a:lstStyle/>
          <a:p>
            <a:r>
              <a:rPr lang="en-US" sz="3600" b="1" dirty="0">
                <a:solidFill>
                  <a:srgbClr val="00EFCE"/>
                </a:solidFill>
              </a:rPr>
              <a:t>D</a:t>
            </a:r>
          </a:p>
        </p:txBody>
      </p:sp>
      <p:sp>
        <p:nvSpPr>
          <p:cNvPr id="9" name="TextBox 8">
            <a:extLst>
              <a:ext uri="{FF2B5EF4-FFF2-40B4-BE49-F238E27FC236}">
                <a16:creationId xmlns:a16="http://schemas.microsoft.com/office/drawing/2014/main" id="{FFB940E4-0458-2E46-B35E-1ECCC6C3211C}"/>
              </a:ext>
            </a:extLst>
          </p:cNvPr>
          <p:cNvSpPr txBox="1"/>
          <p:nvPr/>
        </p:nvSpPr>
        <p:spPr>
          <a:xfrm>
            <a:off x="3945834" y="1691451"/>
            <a:ext cx="396262" cy="646331"/>
          </a:xfrm>
          <a:prstGeom prst="rect">
            <a:avLst/>
          </a:prstGeom>
          <a:noFill/>
        </p:spPr>
        <p:txBody>
          <a:bodyPr wrap="none" rtlCol="0">
            <a:spAutoFit/>
          </a:bodyPr>
          <a:lstStyle/>
          <a:p>
            <a:r>
              <a:rPr lang="en-US" sz="3600" b="1" dirty="0">
                <a:solidFill>
                  <a:srgbClr val="7030A0"/>
                </a:solidFill>
              </a:rPr>
              <a:t>F</a:t>
            </a:r>
          </a:p>
        </p:txBody>
      </p:sp>
      <p:sp>
        <p:nvSpPr>
          <p:cNvPr id="10" name="TextBox 9">
            <a:extLst>
              <a:ext uri="{FF2B5EF4-FFF2-40B4-BE49-F238E27FC236}">
                <a16:creationId xmlns:a16="http://schemas.microsoft.com/office/drawing/2014/main" id="{69994FD8-778D-8445-A5F3-B58CC5F039A1}"/>
              </a:ext>
            </a:extLst>
          </p:cNvPr>
          <p:cNvSpPr txBox="1"/>
          <p:nvPr/>
        </p:nvSpPr>
        <p:spPr>
          <a:xfrm>
            <a:off x="2825251" y="3595511"/>
            <a:ext cx="676788" cy="646331"/>
          </a:xfrm>
          <a:prstGeom prst="rect">
            <a:avLst/>
          </a:prstGeom>
          <a:noFill/>
        </p:spPr>
        <p:txBody>
          <a:bodyPr wrap="none" rtlCol="0">
            <a:spAutoFit/>
          </a:bodyPr>
          <a:lstStyle/>
          <a:p>
            <a:r>
              <a:rPr lang="en-US" sz="3600" b="1" dirty="0">
                <a:solidFill>
                  <a:schemeClr val="accent6">
                    <a:lumMod val="75000"/>
                  </a:schemeClr>
                </a:solidFill>
              </a:rPr>
              <a:t>B2</a:t>
            </a:r>
          </a:p>
        </p:txBody>
      </p:sp>
      <p:sp>
        <p:nvSpPr>
          <p:cNvPr id="11" name="TextBox 10">
            <a:extLst>
              <a:ext uri="{FF2B5EF4-FFF2-40B4-BE49-F238E27FC236}">
                <a16:creationId xmlns:a16="http://schemas.microsoft.com/office/drawing/2014/main" id="{E3795037-0B4E-2E41-B924-625B877DB71C}"/>
              </a:ext>
            </a:extLst>
          </p:cNvPr>
          <p:cNvSpPr txBox="1"/>
          <p:nvPr/>
        </p:nvSpPr>
        <p:spPr>
          <a:xfrm>
            <a:off x="2315818" y="361302"/>
            <a:ext cx="1911742" cy="369332"/>
          </a:xfrm>
          <a:prstGeom prst="rect">
            <a:avLst/>
          </a:prstGeom>
          <a:noFill/>
        </p:spPr>
        <p:txBody>
          <a:bodyPr wrap="none" rtlCol="0">
            <a:spAutoFit/>
          </a:bodyPr>
          <a:lstStyle/>
          <a:p>
            <a:r>
              <a:rPr lang="en-US" dirty="0"/>
              <a:t>Gene P/A PCA plot</a:t>
            </a:r>
          </a:p>
        </p:txBody>
      </p:sp>
      <p:sp>
        <p:nvSpPr>
          <p:cNvPr id="13" name="TextBox 12">
            <a:extLst>
              <a:ext uri="{FF2B5EF4-FFF2-40B4-BE49-F238E27FC236}">
                <a16:creationId xmlns:a16="http://schemas.microsoft.com/office/drawing/2014/main" id="{F95546E3-1A2A-5D45-AC57-957F8646CC35}"/>
              </a:ext>
            </a:extLst>
          </p:cNvPr>
          <p:cNvSpPr txBox="1"/>
          <p:nvPr/>
        </p:nvSpPr>
        <p:spPr>
          <a:xfrm>
            <a:off x="8119326" y="361302"/>
            <a:ext cx="1777090" cy="369332"/>
          </a:xfrm>
          <a:prstGeom prst="rect">
            <a:avLst/>
          </a:prstGeom>
          <a:noFill/>
        </p:spPr>
        <p:txBody>
          <a:bodyPr wrap="none" rtlCol="0">
            <a:spAutoFit/>
          </a:bodyPr>
          <a:lstStyle/>
          <a:p>
            <a:r>
              <a:rPr lang="en-US" dirty="0"/>
              <a:t>Phylogroups tree</a:t>
            </a:r>
          </a:p>
        </p:txBody>
      </p:sp>
      <p:grpSp>
        <p:nvGrpSpPr>
          <p:cNvPr id="14" name="Group 13">
            <a:extLst>
              <a:ext uri="{FF2B5EF4-FFF2-40B4-BE49-F238E27FC236}">
                <a16:creationId xmlns:a16="http://schemas.microsoft.com/office/drawing/2014/main" id="{A92A4F6A-74A7-C94D-AD85-E0ED73D29EF9}"/>
              </a:ext>
            </a:extLst>
          </p:cNvPr>
          <p:cNvGrpSpPr/>
          <p:nvPr/>
        </p:nvGrpSpPr>
        <p:grpSpPr>
          <a:xfrm>
            <a:off x="7394864" y="467625"/>
            <a:ext cx="5831930" cy="5108227"/>
            <a:chOff x="1031172" y="852196"/>
            <a:chExt cx="4131561" cy="3618862"/>
          </a:xfrm>
        </p:grpSpPr>
        <p:pic>
          <p:nvPicPr>
            <p:cNvPr id="15" name="Picture 14">
              <a:extLst>
                <a:ext uri="{FF2B5EF4-FFF2-40B4-BE49-F238E27FC236}">
                  <a16:creationId xmlns:a16="http://schemas.microsoft.com/office/drawing/2014/main" id="{0ED4EF0C-991D-BE4B-9FB3-E5FB675DCE64}"/>
                </a:ext>
              </a:extLst>
            </p:cNvPr>
            <p:cNvPicPr>
              <a:picLocks noChangeAspect="1"/>
            </p:cNvPicPr>
            <p:nvPr/>
          </p:nvPicPr>
          <p:blipFill rotWithShape="1">
            <a:blip r:embed="rId3"/>
            <a:srcRect l="1" r="60295" b="24843"/>
            <a:stretch/>
          </p:blipFill>
          <p:spPr>
            <a:xfrm>
              <a:off x="1031172" y="995075"/>
              <a:ext cx="3044271" cy="3475983"/>
            </a:xfrm>
            <a:prstGeom prst="rect">
              <a:avLst/>
            </a:prstGeom>
          </p:spPr>
        </p:pic>
        <p:sp>
          <p:nvSpPr>
            <p:cNvPr id="16" name="Rectangle 15">
              <a:extLst>
                <a:ext uri="{FF2B5EF4-FFF2-40B4-BE49-F238E27FC236}">
                  <a16:creationId xmlns:a16="http://schemas.microsoft.com/office/drawing/2014/main" id="{1CFFC331-C5A7-2B46-A66C-7E372425F448}"/>
                </a:ext>
              </a:extLst>
            </p:cNvPr>
            <p:cNvSpPr/>
            <p:nvPr/>
          </p:nvSpPr>
          <p:spPr>
            <a:xfrm>
              <a:off x="4024667" y="852196"/>
              <a:ext cx="1138066" cy="163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175507A-D02D-AB4D-BAFB-6CD3E4A54D34}"/>
                </a:ext>
              </a:extLst>
            </p:cNvPr>
            <p:cNvSpPr/>
            <p:nvPr/>
          </p:nvSpPr>
          <p:spPr>
            <a:xfrm>
              <a:off x="4075442" y="2415241"/>
              <a:ext cx="845910" cy="731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a:extLst>
              <a:ext uri="{FF2B5EF4-FFF2-40B4-BE49-F238E27FC236}">
                <a16:creationId xmlns:a16="http://schemas.microsoft.com/office/drawing/2014/main" id="{C7D39CDA-BDAA-5142-8532-3F928FA8C9F7}"/>
              </a:ext>
            </a:extLst>
          </p:cNvPr>
          <p:cNvSpPr txBox="1"/>
          <p:nvPr/>
        </p:nvSpPr>
        <p:spPr>
          <a:xfrm>
            <a:off x="6984798" y="4543040"/>
            <a:ext cx="676788" cy="646331"/>
          </a:xfrm>
          <a:prstGeom prst="rect">
            <a:avLst/>
          </a:prstGeom>
          <a:noFill/>
        </p:spPr>
        <p:txBody>
          <a:bodyPr wrap="none" rtlCol="0">
            <a:spAutoFit/>
          </a:bodyPr>
          <a:lstStyle/>
          <a:p>
            <a:r>
              <a:rPr lang="en-US" sz="3600" b="1" dirty="0">
                <a:solidFill>
                  <a:schemeClr val="accent2"/>
                </a:solidFill>
              </a:rPr>
              <a:t>B1</a:t>
            </a:r>
            <a:endParaRPr lang="en-US" sz="2400" b="1" dirty="0">
              <a:solidFill>
                <a:schemeClr val="accent2"/>
              </a:solidFill>
            </a:endParaRPr>
          </a:p>
        </p:txBody>
      </p:sp>
    </p:spTree>
    <p:extLst>
      <p:ext uri="{BB962C8B-B14F-4D97-AF65-F5344CB8AC3E}">
        <p14:creationId xmlns:p14="http://schemas.microsoft.com/office/powerpoint/2010/main" val="246361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1AB629-1B73-664D-9736-CE456FCEABA3}"/>
              </a:ext>
            </a:extLst>
          </p:cNvPr>
          <p:cNvPicPr>
            <a:picLocks noChangeAspect="1"/>
          </p:cNvPicPr>
          <p:nvPr/>
        </p:nvPicPr>
        <p:blipFill rotWithShape="1">
          <a:blip r:embed="rId2"/>
          <a:srcRect b="7007"/>
          <a:stretch/>
        </p:blipFill>
        <p:spPr>
          <a:xfrm>
            <a:off x="1293539" y="568712"/>
            <a:ext cx="9017620" cy="6289288"/>
          </a:xfrm>
          <a:prstGeom prst="rect">
            <a:avLst/>
          </a:prstGeom>
        </p:spPr>
      </p:pic>
      <p:sp>
        <p:nvSpPr>
          <p:cNvPr id="4" name="Rectangle 3">
            <a:extLst>
              <a:ext uri="{FF2B5EF4-FFF2-40B4-BE49-F238E27FC236}">
                <a16:creationId xmlns:a16="http://schemas.microsoft.com/office/drawing/2014/main" id="{CFE8506D-24B0-A340-AE50-0FF6C8E810F7}"/>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Strain distribution across phylogroups</a:t>
            </a:r>
          </a:p>
        </p:txBody>
      </p:sp>
    </p:spTree>
    <p:extLst>
      <p:ext uri="{BB962C8B-B14F-4D97-AF65-F5344CB8AC3E}">
        <p14:creationId xmlns:p14="http://schemas.microsoft.com/office/powerpoint/2010/main" val="3146413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945DF-8D84-6346-9DCF-671B243F9BCC}"/>
              </a:ext>
            </a:extLst>
          </p:cNvPr>
          <p:cNvPicPr>
            <a:picLocks noChangeAspect="1"/>
          </p:cNvPicPr>
          <p:nvPr/>
        </p:nvPicPr>
        <p:blipFill rotWithShape="1">
          <a:blip r:embed="rId2"/>
          <a:srcRect b="6223"/>
          <a:stretch/>
        </p:blipFill>
        <p:spPr>
          <a:xfrm>
            <a:off x="490407" y="798019"/>
            <a:ext cx="10770206" cy="6059981"/>
          </a:xfrm>
          <a:prstGeom prst="rect">
            <a:avLst/>
          </a:prstGeom>
        </p:spPr>
      </p:pic>
      <p:sp>
        <p:nvSpPr>
          <p:cNvPr id="5" name="Rectangle 4">
            <a:extLst>
              <a:ext uri="{FF2B5EF4-FFF2-40B4-BE49-F238E27FC236}">
                <a16:creationId xmlns:a16="http://schemas.microsoft.com/office/drawing/2014/main" id="{1AFB60C0-F072-F144-86EB-E454220459C9}"/>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Strain distribution across phylogroups and phenotype</a:t>
            </a:r>
          </a:p>
        </p:txBody>
      </p:sp>
    </p:spTree>
    <p:extLst>
      <p:ext uri="{BB962C8B-B14F-4D97-AF65-F5344CB8AC3E}">
        <p14:creationId xmlns:p14="http://schemas.microsoft.com/office/powerpoint/2010/main" val="888441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66C341-5801-E14D-87F3-ECED7C1DFB19}"/>
              </a:ext>
            </a:extLst>
          </p:cNvPr>
          <p:cNvPicPr>
            <a:picLocks noChangeAspect="1"/>
          </p:cNvPicPr>
          <p:nvPr/>
        </p:nvPicPr>
        <p:blipFill>
          <a:blip r:embed="rId2"/>
          <a:stretch>
            <a:fillRect/>
          </a:stretch>
        </p:blipFill>
        <p:spPr>
          <a:xfrm>
            <a:off x="1970183" y="-360803"/>
            <a:ext cx="8251633" cy="8251633"/>
          </a:xfrm>
          <a:prstGeom prst="rect">
            <a:avLst/>
          </a:prstGeom>
        </p:spPr>
      </p:pic>
      <p:sp>
        <p:nvSpPr>
          <p:cNvPr id="4" name="Rectangle 3">
            <a:extLst>
              <a:ext uri="{FF2B5EF4-FFF2-40B4-BE49-F238E27FC236}">
                <a16:creationId xmlns:a16="http://schemas.microsoft.com/office/drawing/2014/main" id="{60C31A14-A08C-B041-9215-5E11A67F7180}"/>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Adding all the information together in a phylogeny shows some trends</a:t>
            </a:r>
          </a:p>
        </p:txBody>
      </p:sp>
    </p:spTree>
    <p:extLst>
      <p:ext uri="{BB962C8B-B14F-4D97-AF65-F5344CB8AC3E}">
        <p14:creationId xmlns:p14="http://schemas.microsoft.com/office/powerpoint/2010/main" val="1947942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F63FC7-8F48-F742-AAF0-B52317FCD025}"/>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Genome size and GC content have a negative correlation</a:t>
            </a:r>
          </a:p>
        </p:txBody>
      </p:sp>
      <p:pic>
        <p:nvPicPr>
          <p:cNvPr id="14" name="Picture 13">
            <a:extLst>
              <a:ext uri="{FF2B5EF4-FFF2-40B4-BE49-F238E27FC236}">
                <a16:creationId xmlns:a16="http://schemas.microsoft.com/office/drawing/2014/main" id="{4C1D5FBD-7964-9648-9B0A-38EEE868425C}"/>
              </a:ext>
            </a:extLst>
          </p:cNvPr>
          <p:cNvPicPr>
            <a:picLocks noChangeAspect="1"/>
          </p:cNvPicPr>
          <p:nvPr/>
        </p:nvPicPr>
        <p:blipFill>
          <a:blip r:embed="rId2"/>
          <a:stretch>
            <a:fillRect/>
          </a:stretch>
        </p:blipFill>
        <p:spPr>
          <a:xfrm>
            <a:off x="517663" y="1808921"/>
            <a:ext cx="5379554" cy="4303643"/>
          </a:xfrm>
          <a:prstGeom prst="rect">
            <a:avLst/>
          </a:prstGeom>
        </p:spPr>
      </p:pic>
      <p:pic>
        <p:nvPicPr>
          <p:cNvPr id="16" name="Picture 15">
            <a:extLst>
              <a:ext uri="{FF2B5EF4-FFF2-40B4-BE49-F238E27FC236}">
                <a16:creationId xmlns:a16="http://schemas.microsoft.com/office/drawing/2014/main" id="{2147239A-641E-EE4F-B3CA-359366844870}"/>
              </a:ext>
            </a:extLst>
          </p:cNvPr>
          <p:cNvPicPr>
            <a:picLocks noChangeAspect="1"/>
          </p:cNvPicPr>
          <p:nvPr/>
        </p:nvPicPr>
        <p:blipFill>
          <a:blip r:embed="rId3"/>
          <a:stretch>
            <a:fillRect/>
          </a:stretch>
        </p:blipFill>
        <p:spPr>
          <a:xfrm>
            <a:off x="6096000" y="1808921"/>
            <a:ext cx="5379554" cy="4303643"/>
          </a:xfrm>
          <a:prstGeom prst="rect">
            <a:avLst/>
          </a:prstGeom>
        </p:spPr>
      </p:pic>
      <p:sp>
        <p:nvSpPr>
          <p:cNvPr id="17" name="TextBox 16">
            <a:extLst>
              <a:ext uri="{FF2B5EF4-FFF2-40B4-BE49-F238E27FC236}">
                <a16:creationId xmlns:a16="http://schemas.microsoft.com/office/drawing/2014/main" id="{8BB94053-BC16-C340-A514-ADB843AF7890}"/>
              </a:ext>
            </a:extLst>
          </p:cNvPr>
          <p:cNvSpPr txBox="1"/>
          <p:nvPr/>
        </p:nvSpPr>
        <p:spPr>
          <a:xfrm>
            <a:off x="2832652" y="1192696"/>
            <a:ext cx="1386533" cy="369332"/>
          </a:xfrm>
          <a:prstGeom prst="rect">
            <a:avLst/>
          </a:prstGeom>
          <a:noFill/>
        </p:spPr>
        <p:txBody>
          <a:bodyPr wrap="none" rtlCol="0">
            <a:spAutoFit/>
          </a:bodyPr>
          <a:lstStyle/>
          <a:p>
            <a:r>
              <a:rPr lang="en-US" dirty="0"/>
              <a:t>Genome size</a:t>
            </a:r>
          </a:p>
        </p:txBody>
      </p:sp>
      <p:sp>
        <p:nvSpPr>
          <p:cNvPr id="18" name="TextBox 17">
            <a:extLst>
              <a:ext uri="{FF2B5EF4-FFF2-40B4-BE49-F238E27FC236}">
                <a16:creationId xmlns:a16="http://schemas.microsoft.com/office/drawing/2014/main" id="{BB25C90B-CC82-604E-9C1F-2C2BF77D6D63}"/>
              </a:ext>
            </a:extLst>
          </p:cNvPr>
          <p:cNvSpPr txBox="1"/>
          <p:nvPr/>
        </p:nvSpPr>
        <p:spPr>
          <a:xfrm>
            <a:off x="8411817" y="1192696"/>
            <a:ext cx="1230786" cy="369332"/>
          </a:xfrm>
          <a:prstGeom prst="rect">
            <a:avLst/>
          </a:prstGeom>
          <a:noFill/>
        </p:spPr>
        <p:txBody>
          <a:bodyPr wrap="none" rtlCol="0">
            <a:spAutoFit/>
          </a:bodyPr>
          <a:lstStyle/>
          <a:p>
            <a:r>
              <a:rPr lang="en-US" dirty="0"/>
              <a:t>GC content</a:t>
            </a:r>
          </a:p>
        </p:txBody>
      </p:sp>
    </p:spTree>
    <p:extLst>
      <p:ext uri="{BB962C8B-B14F-4D97-AF65-F5344CB8AC3E}">
        <p14:creationId xmlns:p14="http://schemas.microsoft.com/office/powerpoint/2010/main" val="2410661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58D61-0168-6747-9390-4A1215D3DADD}"/>
              </a:ext>
            </a:extLst>
          </p:cNvPr>
          <p:cNvSpPr txBox="1"/>
          <p:nvPr/>
        </p:nvSpPr>
        <p:spPr>
          <a:xfrm>
            <a:off x="4072305" y="2875002"/>
            <a:ext cx="4047390" cy="1107996"/>
          </a:xfrm>
          <a:prstGeom prst="rect">
            <a:avLst/>
          </a:prstGeom>
          <a:noFill/>
        </p:spPr>
        <p:txBody>
          <a:bodyPr wrap="none" rtlCol="0">
            <a:spAutoFit/>
          </a:bodyPr>
          <a:lstStyle/>
          <a:p>
            <a:r>
              <a:rPr lang="en-US" sz="6600" dirty="0"/>
              <a:t>Annotation</a:t>
            </a:r>
          </a:p>
        </p:txBody>
      </p:sp>
    </p:spTree>
    <p:extLst>
      <p:ext uri="{BB962C8B-B14F-4D97-AF65-F5344CB8AC3E}">
        <p14:creationId xmlns:p14="http://schemas.microsoft.com/office/powerpoint/2010/main" val="1059293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DE28D2-2A58-2B43-ADD3-CA14E526623F}"/>
              </a:ext>
            </a:extLst>
          </p:cNvPr>
          <p:cNvPicPr>
            <a:picLocks noChangeAspect="1"/>
          </p:cNvPicPr>
          <p:nvPr/>
        </p:nvPicPr>
        <p:blipFill>
          <a:blip r:embed="rId3"/>
          <a:stretch>
            <a:fillRect/>
          </a:stretch>
        </p:blipFill>
        <p:spPr>
          <a:xfrm>
            <a:off x="622717" y="1378103"/>
            <a:ext cx="6530340" cy="2153205"/>
          </a:xfrm>
          <a:prstGeom prst="rect">
            <a:avLst/>
          </a:prstGeom>
        </p:spPr>
      </p:pic>
      <p:sp>
        <p:nvSpPr>
          <p:cNvPr id="3" name="Rectangle 2">
            <a:extLst>
              <a:ext uri="{FF2B5EF4-FFF2-40B4-BE49-F238E27FC236}">
                <a16:creationId xmlns:a16="http://schemas.microsoft.com/office/drawing/2014/main" id="{39A4848C-5E6E-2D4A-8A1C-26BE92A86E88}"/>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An essential part of the pipeline presents some challenges</a:t>
            </a:r>
          </a:p>
        </p:txBody>
      </p:sp>
      <p:pic>
        <p:nvPicPr>
          <p:cNvPr id="4" name="Picture 3">
            <a:extLst>
              <a:ext uri="{FF2B5EF4-FFF2-40B4-BE49-F238E27FC236}">
                <a16:creationId xmlns:a16="http://schemas.microsoft.com/office/drawing/2014/main" id="{4609DAA0-2AE3-424B-8D44-70C35359589F}"/>
              </a:ext>
            </a:extLst>
          </p:cNvPr>
          <p:cNvPicPr>
            <a:picLocks noChangeAspect="1"/>
          </p:cNvPicPr>
          <p:nvPr/>
        </p:nvPicPr>
        <p:blipFill>
          <a:blip r:embed="rId4"/>
          <a:stretch>
            <a:fillRect/>
          </a:stretch>
        </p:blipFill>
        <p:spPr>
          <a:xfrm>
            <a:off x="636270" y="4350424"/>
            <a:ext cx="6530340" cy="1585556"/>
          </a:xfrm>
          <a:prstGeom prst="rect">
            <a:avLst/>
          </a:prstGeom>
        </p:spPr>
      </p:pic>
      <p:sp>
        <p:nvSpPr>
          <p:cNvPr id="5" name="TextBox 4">
            <a:extLst>
              <a:ext uri="{FF2B5EF4-FFF2-40B4-BE49-F238E27FC236}">
                <a16:creationId xmlns:a16="http://schemas.microsoft.com/office/drawing/2014/main" id="{D3D62536-1881-4A47-87D6-4118F9933731}"/>
              </a:ext>
            </a:extLst>
          </p:cNvPr>
          <p:cNvSpPr txBox="1"/>
          <p:nvPr/>
        </p:nvSpPr>
        <p:spPr>
          <a:xfrm>
            <a:off x="8034141" y="1332945"/>
            <a:ext cx="591316" cy="369332"/>
          </a:xfrm>
          <a:prstGeom prst="rect">
            <a:avLst/>
          </a:prstGeom>
          <a:noFill/>
        </p:spPr>
        <p:txBody>
          <a:bodyPr wrap="none" rtlCol="0">
            <a:spAutoFit/>
          </a:bodyPr>
          <a:lstStyle/>
          <a:p>
            <a:r>
              <a:rPr lang="en-US" dirty="0"/>
              <a:t>Pros</a:t>
            </a:r>
          </a:p>
        </p:txBody>
      </p:sp>
      <p:sp>
        <p:nvSpPr>
          <p:cNvPr id="6" name="TextBox 5">
            <a:extLst>
              <a:ext uri="{FF2B5EF4-FFF2-40B4-BE49-F238E27FC236}">
                <a16:creationId xmlns:a16="http://schemas.microsoft.com/office/drawing/2014/main" id="{863FA34A-6972-894B-9E1D-7F8BC4D90479}"/>
              </a:ext>
            </a:extLst>
          </p:cNvPr>
          <p:cNvSpPr txBox="1"/>
          <p:nvPr/>
        </p:nvSpPr>
        <p:spPr>
          <a:xfrm>
            <a:off x="10595610" y="1332945"/>
            <a:ext cx="641522" cy="369332"/>
          </a:xfrm>
          <a:prstGeom prst="rect">
            <a:avLst/>
          </a:prstGeom>
          <a:noFill/>
        </p:spPr>
        <p:txBody>
          <a:bodyPr wrap="none" rtlCol="0">
            <a:spAutoFit/>
          </a:bodyPr>
          <a:lstStyle/>
          <a:p>
            <a:r>
              <a:rPr lang="en-US" dirty="0"/>
              <a:t>Cons</a:t>
            </a:r>
          </a:p>
        </p:txBody>
      </p:sp>
      <p:sp>
        <p:nvSpPr>
          <p:cNvPr id="7" name="TextBox 6">
            <a:extLst>
              <a:ext uri="{FF2B5EF4-FFF2-40B4-BE49-F238E27FC236}">
                <a16:creationId xmlns:a16="http://schemas.microsoft.com/office/drawing/2014/main" id="{961344DE-70A1-6649-8D75-AE51FB82C2D4}"/>
              </a:ext>
            </a:extLst>
          </p:cNvPr>
          <p:cNvSpPr txBox="1"/>
          <p:nvPr/>
        </p:nvSpPr>
        <p:spPr>
          <a:xfrm>
            <a:off x="7262688" y="2030157"/>
            <a:ext cx="2470869" cy="830997"/>
          </a:xfrm>
          <a:prstGeom prst="rect">
            <a:avLst/>
          </a:prstGeom>
          <a:noFill/>
        </p:spPr>
        <p:txBody>
          <a:bodyPr wrap="none" rtlCol="0">
            <a:spAutoFit/>
          </a:bodyPr>
          <a:lstStyle/>
          <a:p>
            <a:r>
              <a:rPr lang="en-US" sz="1600" dirty="0"/>
              <a:t>-Very easy to use and fast</a:t>
            </a:r>
          </a:p>
          <a:p>
            <a:r>
              <a:rPr lang="en-US" sz="1600" dirty="0"/>
              <a:t>-Don’t use many resources</a:t>
            </a:r>
          </a:p>
          <a:p>
            <a:r>
              <a:rPr lang="en-US" sz="1600" dirty="0"/>
              <a:t>-Useful output for pipelines</a:t>
            </a:r>
          </a:p>
        </p:txBody>
      </p:sp>
      <p:sp>
        <p:nvSpPr>
          <p:cNvPr id="8" name="TextBox 7">
            <a:extLst>
              <a:ext uri="{FF2B5EF4-FFF2-40B4-BE49-F238E27FC236}">
                <a16:creationId xmlns:a16="http://schemas.microsoft.com/office/drawing/2014/main" id="{D9B1530C-9108-5D4D-9127-0F3139D81842}"/>
              </a:ext>
            </a:extLst>
          </p:cNvPr>
          <p:cNvSpPr txBox="1"/>
          <p:nvPr/>
        </p:nvSpPr>
        <p:spPr>
          <a:xfrm>
            <a:off x="9829635" y="1890731"/>
            <a:ext cx="2362366" cy="1323439"/>
          </a:xfrm>
          <a:prstGeom prst="rect">
            <a:avLst/>
          </a:prstGeom>
          <a:noFill/>
        </p:spPr>
        <p:txBody>
          <a:bodyPr wrap="square" rtlCol="0">
            <a:spAutoFit/>
          </a:bodyPr>
          <a:lstStyle/>
          <a:p>
            <a:r>
              <a:rPr lang="en-US" sz="1600" dirty="0"/>
              <a:t>-Last update was &gt;2 </a:t>
            </a:r>
            <a:r>
              <a:rPr lang="en-US" sz="1600" dirty="0" err="1"/>
              <a:t>yr</a:t>
            </a:r>
            <a:r>
              <a:rPr lang="en-US" sz="1600" dirty="0"/>
              <a:t> ago</a:t>
            </a:r>
          </a:p>
          <a:p>
            <a:r>
              <a:rPr lang="en-US" sz="1600" dirty="0"/>
              <a:t>-Can make some mistakes</a:t>
            </a:r>
          </a:p>
          <a:p>
            <a:r>
              <a:rPr lang="en-US" sz="1600" dirty="0"/>
              <a:t>-Outdated databases by default</a:t>
            </a:r>
          </a:p>
        </p:txBody>
      </p:sp>
      <p:sp>
        <p:nvSpPr>
          <p:cNvPr id="9" name="TextBox 8">
            <a:extLst>
              <a:ext uri="{FF2B5EF4-FFF2-40B4-BE49-F238E27FC236}">
                <a16:creationId xmlns:a16="http://schemas.microsoft.com/office/drawing/2014/main" id="{53D6078E-9028-F646-8D78-6D9A8A276B2D}"/>
              </a:ext>
            </a:extLst>
          </p:cNvPr>
          <p:cNvSpPr txBox="1"/>
          <p:nvPr/>
        </p:nvSpPr>
        <p:spPr>
          <a:xfrm>
            <a:off x="8111463" y="4251405"/>
            <a:ext cx="591316" cy="369332"/>
          </a:xfrm>
          <a:prstGeom prst="rect">
            <a:avLst/>
          </a:prstGeom>
          <a:noFill/>
        </p:spPr>
        <p:txBody>
          <a:bodyPr wrap="none" rtlCol="0">
            <a:spAutoFit/>
          </a:bodyPr>
          <a:lstStyle/>
          <a:p>
            <a:r>
              <a:rPr lang="en-US" dirty="0"/>
              <a:t>Pros</a:t>
            </a:r>
          </a:p>
        </p:txBody>
      </p:sp>
      <p:sp>
        <p:nvSpPr>
          <p:cNvPr id="10" name="TextBox 9">
            <a:extLst>
              <a:ext uri="{FF2B5EF4-FFF2-40B4-BE49-F238E27FC236}">
                <a16:creationId xmlns:a16="http://schemas.microsoft.com/office/drawing/2014/main" id="{F28DE516-153A-0845-9F54-E3530FAFCC1A}"/>
              </a:ext>
            </a:extLst>
          </p:cNvPr>
          <p:cNvSpPr txBox="1"/>
          <p:nvPr/>
        </p:nvSpPr>
        <p:spPr>
          <a:xfrm>
            <a:off x="10672932" y="4251405"/>
            <a:ext cx="641522" cy="369332"/>
          </a:xfrm>
          <a:prstGeom prst="rect">
            <a:avLst/>
          </a:prstGeom>
          <a:noFill/>
        </p:spPr>
        <p:txBody>
          <a:bodyPr wrap="none" rtlCol="0">
            <a:spAutoFit/>
          </a:bodyPr>
          <a:lstStyle/>
          <a:p>
            <a:r>
              <a:rPr lang="en-US" dirty="0"/>
              <a:t>Cons</a:t>
            </a:r>
          </a:p>
        </p:txBody>
      </p:sp>
      <p:sp>
        <p:nvSpPr>
          <p:cNvPr id="11" name="TextBox 10">
            <a:extLst>
              <a:ext uri="{FF2B5EF4-FFF2-40B4-BE49-F238E27FC236}">
                <a16:creationId xmlns:a16="http://schemas.microsoft.com/office/drawing/2014/main" id="{04BD5DB2-B6B2-394C-A8E9-C7E199672E2C}"/>
              </a:ext>
            </a:extLst>
          </p:cNvPr>
          <p:cNvSpPr txBox="1"/>
          <p:nvPr/>
        </p:nvSpPr>
        <p:spPr>
          <a:xfrm>
            <a:off x="7421281" y="4802543"/>
            <a:ext cx="2408353" cy="1323439"/>
          </a:xfrm>
          <a:prstGeom prst="rect">
            <a:avLst/>
          </a:prstGeom>
          <a:noFill/>
        </p:spPr>
        <p:txBody>
          <a:bodyPr wrap="square" rtlCol="0">
            <a:spAutoFit/>
          </a:bodyPr>
          <a:lstStyle/>
          <a:p>
            <a:r>
              <a:rPr lang="en-US" sz="1600" dirty="0"/>
              <a:t>-Much better </a:t>
            </a:r>
            <a:r>
              <a:rPr lang="en-US" sz="1600" dirty="0" err="1"/>
              <a:t>db</a:t>
            </a:r>
            <a:r>
              <a:rPr lang="en-US" sz="1600" dirty="0"/>
              <a:t> for </a:t>
            </a:r>
            <a:r>
              <a:rPr lang="en-US" sz="1600" dirty="0" err="1"/>
              <a:t>annot</a:t>
            </a:r>
            <a:r>
              <a:rPr lang="en-US" sz="1600" dirty="0"/>
              <a:t>. </a:t>
            </a:r>
          </a:p>
          <a:p>
            <a:r>
              <a:rPr lang="en-US" sz="1600" dirty="0"/>
              <a:t>-Newer and better algorithms</a:t>
            </a:r>
          </a:p>
          <a:p>
            <a:r>
              <a:rPr lang="en-US" sz="1600" dirty="0"/>
              <a:t>-Nice summary of functional capabilities</a:t>
            </a:r>
          </a:p>
        </p:txBody>
      </p:sp>
      <p:sp>
        <p:nvSpPr>
          <p:cNvPr id="12" name="TextBox 11">
            <a:extLst>
              <a:ext uri="{FF2B5EF4-FFF2-40B4-BE49-F238E27FC236}">
                <a16:creationId xmlns:a16="http://schemas.microsoft.com/office/drawing/2014/main" id="{2CA6EAE6-57B5-5445-BB04-2203C1B9E3CB}"/>
              </a:ext>
            </a:extLst>
          </p:cNvPr>
          <p:cNvSpPr txBox="1"/>
          <p:nvPr/>
        </p:nvSpPr>
        <p:spPr>
          <a:xfrm>
            <a:off x="9967351" y="4809191"/>
            <a:ext cx="2079869" cy="1569660"/>
          </a:xfrm>
          <a:prstGeom prst="rect">
            <a:avLst/>
          </a:prstGeom>
          <a:noFill/>
        </p:spPr>
        <p:txBody>
          <a:bodyPr wrap="square" rtlCol="0">
            <a:spAutoFit/>
          </a:bodyPr>
          <a:lstStyle/>
          <a:p>
            <a:r>
              <a:rPr lang="en-US" sz="1600" dirty="0"/>
              <a:t>-Hungry in resources</a:t>
            </a:r>
          </a:p>
          <a:p>
            <a:r>
              <a:rPr lang="en-US" sz="1600" dirty="0"/>
              <a:t>-It has not been updated in the last year</a:t>
            </a:r>
          </a:p>
          <a:p>
            <a:r>
              <a:rPr lang="en-US" sz="1600" dirty="0"/>
              <a:t>-Output files not useful for pipelines</a:t>
            </a:r>
          </a:p>
        </p:txBody>
      </p:sp>
    </p:spTree>
    <p:extLst>
      <p:ext uri="{BB962C8B-B14F-4D97-AF65-F5344CB8AC3E}">
        <p14:creationId xmlns:p14="http://schemas.microsoft.com/office/powerpoint/2010/main" val="333495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832A62-19FF-3D43-80FA-B0149B8AE2BB}"/>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Metabolic structure of the pangenome</a:t>
            </a:r>
          </a:p>
        </p:txBody>
      </p:sp>
      <p:pic>
        <p:nvPicPr>
          <p:cNvPr id="4" name="Picture 3">
            <a:extLst>
              <a:ext uri="{FF2B5EF4-FFF2-40B4-BE49-F238E27FC236}">
                <a16:creationId xmlns:a16="http://schemas.microsoft.com/office/drawing/2014/main" id="{D2860DBF-A89F-5B43-9F3C-DF0E613D725D}"/>
              </a:ext>
            </a:extLst>
          </p:cNvPr>
          <p:cNvPicPr>
            <a:picLocks noChangeAspect="1"/>
          </p:cNvPicPr>
          <p:nvPr/>
        </p:nvPicPr>
        <p:blipFill>
          <a:blip r:embed="rId2"/>
          <a:stretch>
            <a:fillRect/>
          </a:stretch>
        </p:blipFill>
        <p:spPr>
          <a:xfrm>
            <a:off x="619127" y="709807"/>
            <a:ext cx="9230202" cy="5918886"/>
          </a:xfrm>
          <a:prstGeom prst="rect">
            <a:avLst/>
          </a:prstGeom>
        </p:spPr>
      </p:pic>
    </p:spTree>
    <p:extLst>
      <p:ext uri="{BB962C8B-B14F-4D97-AF65-F5344CB8AC3E}">
        <p14:creationId xmlns:p14="http://schemas.microsoft.com/office/powerpoint/2010/main" val="2510547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A98CBA-031B-8C4E-8CAB-C0E49A620FA9}"/>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Metabolic structure of the pangenome</a:t>
            </a:r>
          </a:p>
        </p:txBody>
      </p:sp>
      <p:pic>
        <p:nvPicPr>
          <p:cNvPr id="3" name="Picture 2">
            <a:extLst>
              <a:ext uri="{FF2B5EF4-FFF2-40B4-BE49-F238E27FC236}">
                <a16:creationId xmlns:a16="http://schemas.microsoft.com/office/drawing/2014/main" id="{5D6C6410-5ABC-DC40-9FE2-37958AA03C7A}"/>
              </a:ext>
            </a:extLst>
          </p:cNvPr>
          <p:cNvPicPr>
            <a:picLocks noChangeAspect="1"/>
          </p:cNvPicPr>
          <p:nvPr/>
        </p:nvPicPr>
        <p:blipFill>
          <a:blip r:embed="rId2"/>
          <a:stretch>
            <a:fillRect/>
          </a:stretch>
        </p:blipFill>
        <p:spPr>
          <a:xfrm>
            <a:off x="654908" y="647354"/>
            <a:ext cx="9305084" cy="5981339"/>
          </a:xfrm>
          <a:prstGeom prst="rect">
            <a:avLst/>
          </a:prstGeom>
        </p:spPr>
      </p:pic>
      <p:sp>
        <p:nvSpPr>
          <p:cNvPr id="4" name="TextBox 3">
            <a:extLst>
              <a:ext uri="{FF2B5EF4-FFF2-40B4-BE49-F238E27FC236}">
                <a16:creationId xmlns:a16="http://schemas.microsoft.com/office/drawing/2014/main" id="{85A4F958-525D-6242-9800-A8C0DA05CE1F}"/>
              </a:ext>
            </a:extLst>
          </p:cNvPr>
          <p:cNvSpPr txBox="1"/>
          <p:nvPr/>
        </p:nvSpPr>
        <p:spPr>
          <a:xfrm>
            <a:off x="9327641" y="1154430"/>
            <a:ext cx="2708149" cy="1754326"/>
          </a:xfrm>
          <a:prstGeom prst="rect">
            <a:avLst/>
          </a:prstGeom>
          <a:noFill/>
        </p:spPr>
        <p:txBody>
          <a:bodyPr wrap="square" rtlCol="0">
            <a:spAutoFit/>
          </a:bodyPr>
          <a:lstStyle/>
          <a:p>
            <a:r>
              <a:rPr lang="en-US" dirty="0"/>
              <a:t>Filtering the heatmap to show only modules with mean &gt; 0% and std &gt; 0%</a:t>
            </a:r>
          </a:p>
          <a:p>
            <a:endParaRPr lang="en-US" dirty="0"/>
          </a:p>
          <a:p>
            <a:r>
              <a:rPr lang="en-US" dirty="0"/>
              <a:t>We start seeing some “patches”</a:t>
            </a:r>
          </a:p>
        </p:txBody>
      </p:sp>
    </p:spTree>
    <p:extLst>
      <p:ext uri="{BB962C8B-B14F-4D97-AF65-F5344CB8AC3E}">
        <p14:creationId xmlns:p14="http://schemas.microsoft.com/office/powerpoint/2010/main" val="3105638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D1776C-A556-D74D-B831-EE24420A324B}"/>
              </a:ext>
            </a:extLst>
          </p:cNvPr>
          <p:cNvPicPr>
            <a:picLocks noChangeAspect="1"/>
          </p:cNvPicPr>
          <p:nvPr/>
        </p:nvPicPr>
        <p:blipFill>
          <a:blip r:embed="rId2"/>
          <a:stretch>
            <a:fillRect/>
          </a:stretch>
        </p:blipFill>
        <p:spPr>
          <a:xfrm>
            <a:off x="830580" y="834390"/>
            <a:ext cx="9525000" cy="5372100"/>
          </a:xfrm>
          <a:prstGeom prst="rect">
            <a:avLst/>
          </a:prstGeom>
        </p:spPr>
      </p:pic>
      <p:sp>
        <p:nvSpPr>
          <p:cNvPr id="3" name="Rectangle 2">
            <a:extLst>
              <a:ext uri="{FF2B5EF4-FFF2-40B4-BE49-F238E27FC236}">
                <a16:creationId xmlns:a16="http://schemas.microsoft.com/office/drawing/2014/main" id="{5999C6C5-B600-5F4C-B6E7-2598F29BA3F1}"/>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Introduction – bringing the natural context to the lab</a:t>
            </a:r>
          </a:p>
        </p:txBody>
      </p:sp>
    </p:spTree>
    <p:extLst>
      <p:ext uri="{BB962C8B-B14F-4D97-AF65-F5344CB8AC3E}">
        <p14:creationId xmlns:p14="http://schemas.microsoft.com/office/powerpoint/2010/main" val="1734563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BC6F7D-52F2-4545-87AF-C2ED76BEA8E8}"/>
              </a:ext>
            </a:extLst>
          </p:cNvPr>
          <p:cNvPicPr>
            <a:picLocks noChangeAspect="1"/>
          </p:cNvPicPr>
          <p:nvPr/>
        </p:nvPicPr>
        <p:blipFill rotWithShape="1">
          <a:blip r:embed="rId2"/>
          <a:srcRect b="19187"/>
          <a:stretch/>
        </p:blipFill>
        <p:spPr>
          <a:xfrm>
            <a:off x="741045" y="858639"/>
            <a:ext cx="11144250" cy="5542162"/>
          </a:xfrm>
          <a:prstGeom prst="rect">
            <a:avLst/>
          </a:prstGeom>
        </p:spPr>
      </p:pic>
      <p:sp>
        <p:nvSpPr>
          <p:cNvPr id="7" name="Rectangle 6">
            <a:extLst>
              <a:ext uri="{FF2B5EF4-FFF2-40B4-BE49-F238E27FC236}">
                <a16:creationId xmlns:a16="http://schemas.microsoft.com/office/drawing/2014/main" id="{2C25E353-629C-4B46-AC0C-3602F7913F66}"/>
              </a:ext>
            </a:extLst>
          </p:cNvPr>
          <p:cNvSpPr/>
          <p:nvPr/>
        </p:nvSpPr>
        <p:spPr>
          <a:xfrm>
            <a:off x="3337560" y="6150729"/>
            <a:ext cx="2194560" cy="171450"/>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35EF90E-4D1F-9749-9FD7-057BDA1E1D01}"/>
              </a:ext>
            </a:extLst>
          </p:cNvPr>
          <p:cNvSpPr/>
          <p:nvPr/>
        </p:nvSpPr>
        <p:spPr>
          <a:xfrm>
            <a:off x="4138862" y="3752434"/>
            <a:ext cx="1393257" cy="171450"/>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99C1D8-2FA2-5746-8A3C-8511486B91B7}"/>
              </a:ext>
            </a:extLst>
          </p:cNvPr>
          <p:cNvSpPr/>
          <p:nvPr/>
        </p:nvSpPr>
        <p:spPr>
          <a:xfrm>
            <a:off x="2249906" y="3006575"/>
            <a:ext cx="3282213" cy="171450"/>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20FB4D-4B0A-4547-8AAF-1DF10F60AA45}"/>
              </a:ext>
            </a:extLst>
          </p:cNvPr>
          <p:cNvSpPr/>
          <p:nvPr/>
        </p:nvSpPr>
        <p:spPr>
          <a:xfrm>
            <a:off x="3128211" y="3255227"/>
            <a:ext cx="2411930" cy="171450"/>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C7B205-9477-2A4D-99EB-8183199ADBB6}"/>
              </a:ext>
            </a:extLst>
          </p:cNvPr>
          <p:cNvSpPr/>
          <p:nvPr/>
        </p:nvSpPr>
        <p:spPr>
          <a:xfrm>
            <a:off x="3337557" y="3503782"/>
            <a:ext cx="2194561" cy="171450"/>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FAC364-7712-E149-A807-5695C7836706}"/>
              </a:ext>
            </a:extLst>
          </p:cNvPr>
          <p:cNvSpPr/>
          <p:nvPr/>
        </p:nvSpPr>
        <p:spPr>
          <a:xfrm>
            <a:off x="3609473" y="4454326"/>
            <a:ext cx="1930667" cy="171450"/>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1DC667-B32D-9E48-B320-69EF4B529360}"/>
              </a:ext>
            </a:extLst>
          </p:cNvPr>
          <p:cNvSpPr/>
          <p:nvPr/>
        </p:nvSpPr>
        <p:spPr>
          <a:xfrm>
            <a:off x="2058201" y="2763390"/>
            <a:ext cx="3473917" cy="171450"/>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396B9A-919A-6243-BD5A-F4BD524EF7A1}"/>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Metabolic structure of the pangenome</a:t>
            </a:r>
          </a:p>
        </p:txBody>
      </p:sp>
    </p:spTree>
    <p:extLst>
      <p:ext uri="{BB962C8B-B14F-4D97-AF65-F5344CB8AC3E}">
        <p14:creationId xmlns:p14="http://schemas.microsoft.com/office/powerpoint/2010/main" val="591647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8A4E6-33A8-9142-8248-38ADA5826723}"/>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Metabolic structure of the pangenome</a:t>
            </a:r>
          </a:p>
        </p:txBody>
      </p:sp>
      <p:pic>
        <p:nvPicPr>
          <p:cNvPr id="6" name="Picture 5">
            <a:extLst>
              <a:ext uri="{FF2B5EF4-FFF2-40B4-BE49-F238E27FC236}">
                <a16:creationId xmlns:a16="http://schemas.microsoft.com/office/drawing/2014/main" id="{1A2D4206-59F6-D946-8894-138DAD295603}"/>
              </a:ext>
            </a:extLst>
          </p:cNvPr>
          <p:cNvPicPr>
            <a:picLocks noChangeAspect="1"/>
          </p:cNvPicPr>
          <p:nvPr/>
        </p:nvPicPr>
        <p:blipFill>
          <a:blip r:embed="rId2"/>
          <a:stretch>
            <a:fillRect/>
          </a:stretch>
        </p:blipFill>
        <p:spPr>
          <a:xfrm>
            <a:off x="1353658" y="558987"/>
            <a:ext cx="9098575" cy="6299013"/>
          </a:xfrm>
          <a:prstGeom prst="rect">
            <a:avLst/>
          </a:prstGeom>
        </p:spPr>
      </p:pic>
      <p:sp>
        <p:nvSpPr>
          <p:cNvPr id="7" name="Rectangle 6">
            <a:extLst>
              <a:ext uri="{FF2B5EF4-FFF2-40B4-BE49-F238E27FC236}">
                <a16:creationId xmlns:a16="http://schemas.microsoft.com/office/drawing/2014/main" id="{785D7B2A-30FF-B648-93E9-121A3B9A761B}"/>
              </a:ext>
            </a:extLst>
          </p:cNvPr>
          <p:cNvSpPr/>
          <p:nvPr/>
        </p:nvSpPr>
        <p:spPr>
          <a:xfrm>
            <a:off x="2424223" y="5296538"/>
            <a:ext cx="1342892" cy="168597"/>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6A0D3EB-4C00-7F44-B782-72A263BE1898}"/>
              </a:ext>
            </a:extLst>
          </p:cNvPr>
          <p:cNvSpPr/>
          <p:nvPr/>
        </p:nvSpPr>
        <p:spPr>
          <a:xfrm>
            <a:off x="2424223" y="3443431"/>
            <a:ext cx="1342892" cy="168597"/>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D3F1319-8FA2-A443-874C-DAED9075EC19}"/>
              </a:ext>
            </a:extLst>
          </p:cNvPr>
          <p:cNvSpPr/>
          <p:nvPr/>
        </p:nvSpPr>
        <p:spPr>
          <a:xfrm>
            <a:off x="2424223" y="2920267"/>
            <a:ext cx="1342892" cy="168597"/>
          </a:xfrm>
          <a:prstGeom prst="rect">
            <a:avLst/>
          </a:prstGeom>
          <a:no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6234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27BA20-20B4-3D4E-BC9A-F313C25380A6}"/>
              </a:ext>
            </a:extLst>
          </p:cNvPr>
          <p:cNvSpPr txBox="1"/>
          <p:nvPr/>
        </p:nvSpPr>
        <p:spPr>
          <a:xfrm>
            <a:off x="4201827" y="2875002"/>
            <a:ext cx="3788345" cy="1107996"/>
          </a:xfrm>
          <a:prstGeom prst="rect">
            <a:avLst/>
          </a:prstGeom>
          <a:noFill/>
        </p:spPr>
        <p:txBody>
          <a:bodyPr wrap="none" rtlCol="0">
            <a:spAutoFit/>
          </a:bodyPr>
          <a:lstStyle/>
          <a:p>
            <a:r>
              <a:rPr lang="en-US" sz="6600" dirty="0"/>
              <a:t>Prophages</a:t>
            </a:r>
          </a:p>
        </p:txBody>
      </p:sp>
    </p:spTree>
    <p:extLst>
      <p:ext uri="{BB962C8B-B14F-4D97-AF65-F5344CB8AC3E}">
        <p14:creationId xmlns:p14="http://schemas.microsoft.com/office/powerpoint/2010/main" val="2028095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92FF33-FEEC-024D-9511-D95CEFE74648}"/>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Test with Pro-phage hunter</a:t>
            </a:r>
          </a:p>
        </p:txBody>
      </p:sp>
      <p:pic>
        <p:nvPicPr>
          <p:cNvPr id="3" name="Picture 2">
            <a:extLst>
              <a:ext uri="{FF2B5EF4-FFF2-40B4-BE49-F238E27FC236}">
                <a16:creationId xmlns:a16="http://schemas.microsoft.com/office/drawing/2014/main" id="{A5CB915B-76C2-D244-8E33-7F963C307E44}"/>
              </a:ext>
            </a:extLst>
          </p:cNvPr>
          <p:cNvPicPr>
            <a:picLocks noChangeAspect="1"/>
          </p:cNvPicPr>
          <p:nvPr/>
        </p:nvPicPr>
        <p:blipFill>
          <a:blip r:embed="rId2"/>
          <a:stretch>
            <a:fillRect/>
          </a:stretch>
        </p:blipFill>
        <p:spPr>
          <a:xfrm>
            <a:off x="384809" y="1539625"/>
            <a:ext cx="6210957" cy="2308324"/>
          </a:xfrm>
          <a:prstGeom prst="rect">
            <a:avLst/>
          </a:prstGeom>
        </p:spPr>
      </p:pic>
      <p:sp>
        <p:nvSpPr>
          <p:cNvPr id="4" name="TextBox 3">
            <a:extLst>
              <a:ext uri="{FF2B5EF4-FFF2-40B4-BE49-F238E27FC236}">
                <a16:creationId xmlns:a16="http://schemas.microsoft.com/office/drawing/2014/main" id="{EEA19287-ADAD-9941-8D29-3DDA5B4BCE2B}"/>
              </a:ext>
            </a:extLst>
          </p:cNvPr>
          <p:cNvSpPr txBox="1"/>
          <p:nvPr/>
        </p:nvSpPr>
        <p:spPr>
          <a:xfrm>
            <a:off x="6549391" y="1680210"/>
            <a:ext cx="5257800" cy="2308324"/>
          </a:xfrm>
          <a:prstGeom prst="rect">
            <a:avLst/>
          </a:prstGeom>
          <a:noFill/>
        </p:spPr>
        <p:txBody>
          <a:bodyPr wrap="square" rtlCol="0">
            <a:spAutoFit/>
          </a:bodyPr>
          <a:lstStyle/>
          <a:p>
            <a:r>
              <a:rPr lang="en-US" dirty="0"/>
              <a:t>Webtool (so is quite slow to use in high-throughput)</a:t>
            </a:r>
          </a:p>
          <a:p>
            <a:endParaRPr lang="en-US" dirty="0"/>
          </a:p>
          <a:p>
            <a:r>
              <a:rPr lang="en-US" dirty="0"/>
              <a:t>Hypothesis: there are usually more prophages in pathogenic bacteria than in commensals. </a:t>
            </a:r>
          </a:p>
          <a:p>
            <a:endParaRPr lang="en-US" dirty="0"/>
          </a:p>
          <a:p>
            <a:r>
              <a:rPr lang="en-US" dirty="0"/>
              <a:t>Questions: is it true in our dataset? How many strains will have prophages in their genomes? </a:t>
            </a:r>
          </a:p>
          <a:p>
            <a:endParaRPr lang="en-US" dirty="0"/>
          </a:p>
        </p:txBody>
      </p:sp>
      <p:sp>
        <p:nvSpPr>
          <p:cNvPr id="5" name="TextBox 4">
            <a:extLst>
              <a:ext uri="{FF2B5EF4-FFF2-40B4-BE49-F238E27FC236}">
                <a16:creationId xmlns:a16="http://schemas.microsoft.com/office/drawing/2014/main" id="{DEDDBCA0-77DE-3344-AECD-59636E594DD7}"/>
              </a:ext>
            </a:extLst>
          </p:cNvPr>
          <p:cNvSpPr txBox="1"/>
          <p:nvPr/>
        </p:nvSpPr>
        <p:spPr>
          <a:xfrm>
            <a:off x="2286001" y="4629697"/>
            <a:ext cx="8526780" cy="646331"/>
          </a:xfrm>
          <a:prstGeom prst="rect">
            <a:avLst/>
          </a:prstGeom>
          <a:noFill/>
        </p:spPr>
        <p:txBody>
          <a:bodyPr wrap="square" rtlCol="0">
            <a:spAutoFit/>
          </a:bodyPr>
          <a:lstStyle/>
          <a:p>
            <a:r>
              <a:rPr lang="en-US" dirty="0"/>
              <a:t>To test these questions, I took </a:t>
            </a:r>
            <a:r>
              <a:rPr lang="en-US" b="1" dirty="0"/>
              <a:t>9 strains from each of the 3 main bacterial phenotypes</a:t>
            </a:r>
            <a:r>
              <a:rPr lang="en-US" dirty="0"/>
              <a:t>: commensals, pathogens and lab strains from the ECOREF collection</a:t>
            </a:r>
          </a:p>
        </p:txBody>
      </p:sp>
    </p:spTree>
    <p:extLst>
      <p:ext uri="{BB962C8B-B14F-4D97-AF65-F5344CB8AC3E}">
        <p14:creationId xmlns:p14="http://schemas.microsoft.com/office/powerpoint/2010/main" val="204878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FD2580C-3309-5045-810A-EEAD5FD2C4CF}"/>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Prophages found in a subset of our genomes</a:t>
            </a:r>
          </a:p>
        </p:txBody>
      </p:sp>
      <p:pic>
        <p:nvPicPr>
          <p:cNvPr id="8" name="Picture 7">
            <a:extLst>
              <a:ext uri="{FF2B5EF4-FFF2-40B4-BE49-F238E27FC236}">
                <a16:creationId xmlns:a16="http://schemas.microsoft.com/office/drawing/2014/main" id="{609D540A-BAE4-CF4B-A62D-533022DD9727}"/>
              </a:ext>
            </a:extLst>
          </p:cNvPr>
          <p:cNvPicPr>
            <a:picLocks noChangeAspect="1"/>
          </p:cNvPicPr>
          <p:nvPr/>
        </p:nvPicPr>
        <p:blipFill rotWithShape="1">
          <a:blip r:embed="rId2"/>
          <a:srcRect r="25931"/>
          <a:stretch/>
        </p:blipFill>
        <p:spPr>
          <a:xfrm>
            <a:off x="6096000" y="719108"/>
            <a:ext cx="5535473" cy="5978770"/>
          </a:xfrm>
          <a:prstGeom prst="rect">
            <a:avLst/>
          </a:prstGeom>
        </p:spPr>
      </p:pic>
      <p:pic>
        <p:nvPicPr>
          <p:cNvPr id="10" name="Picture 9">
            <a:extLst>
              <a:ext uri="{FF2B5EF4-FFF2-40B4-BE49-F238E27FC236}">
                <a16:creationId xmlns:a16="http://schemas.microsoft.com/office/drawing/2014/main" id="{7B5CD3AE-FDB5-404B-A4E2-EE1CDF5FCE5E}"/>
              </a:ext>
            </a:extLst>
          </p:cNvPr>
          <p:cNvPicPr>
            <a:picLocks noChangeAspect="1"/>
          </p:cNvPicPr>
          <p:nvPr/>
        </p:nvPicPr>
        <p:blipFill>
          <a:blip r:embed="rId3"/>
          <a:stretch>
            <a:fillRect/>
          </a:stretch>
        </p:blipFill>
        <p:spPr>
          <a:xfrm>
            <a:off x="382466" y="558987"/>
            <a:ext cx="5713534" cy="6299013"/>
          </a:xfrm>
          <a:prstGeom prst="rect">
            <a:avLst/>
          </a:prstGeom>
        </p:spPr>
      </p:pic>
    </p:spTree>
    <p:extLst>
      <p:ext uri="{BB962C8B-B14F-4D97-AF65-F5344CB8AC3E}">
        <p14:creationId xmlns:p14="http://schemas.microsoft.com/office/powerpoint/2010/main" val="2017636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D0FCC3-E69C-6F41-BFE3-AB1CD260C048}"/>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Prophages found in a subset of our genomes</a:t>
            </a:r>
          </a:p>
        </p:txBody>
      </p:sp>
      <p:pic>
        <p:nvPicPr>
          <p:cNvPr id="14" name="Picture 13">
            <a:extLst>
              <a:ext uri="{FF2B5EF4-FFF2-40B4-BE49-F238E27FC236}">
                <a16:creationId xmlns:a16="http://schemas.microsoft.com/office/drawing/2014/main" id="{08CF52F8-4368-7444-87EF-30C9EFD30D93}"/>
              </a:ext>
            </a:extLst>
          </p:cNvPr>
          <p:cNvPicPr>
            <a:picLocks noChangeAspect="1"/>
          </p:cNvPicPr>
          <p:nvPr/>
        </p:nvPicPr>
        <p:blipFill>
          <a:blip r:embed="rId2"/>
          <a:stretch>
            <a:fillRect/>
          </a:stretch>
        </p:blipFill>
        <p:spPr>
          <a:xfrm>
            <a:off x="2004647" y="558987"/>
            <a:ext cx="8014744" cy="6299013"/>
          </a:xfrm>
          <a:prstGeom prst="rect">
            <a:avLst/>
          </a:prstGeom>
        </p:spPr>
      </p:pic>
    </p:spTree>
    <p:extLst>
      <p:ext uri="{BB962C8B-B14F-4D97-AF65-F5344CB8AC3E}">
        <p14:creationId xmlns:p14="http://schemas.microsoft.com/office/powerpoint/2010/main" val="151976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A3EC9E-63FF-4341-8ACC-E0AC56FC889F}"/>
              </a:ext>
            </a:extLst>
          </p:cNvPr>
          <p:cNvPicPr>
            <a:picLocks noChangeAspect="1"/>
          </p:cNvPicPr>
          <p:nvPr/>
        </p:nvPicPr>
        <p:blipFill>
          <a:blip r:embed="rId3"/>
          <a:stretch>
            <a:fillRect/>
          </a:stretch>
        </p:blipFill>
        <p:spPr>
          <a:xfrm>
            <a:off x="1652953" y="694818"/>
            <a:ext cx="10015171" cy="6163182"/>
          </a:xfrm>
          <a:prstGeom prst="rect">
            <a:avLst/>
          </a:prstGeom>
        </p:spPr>
      </p:pic>
      <p:sp>
        <p:nvSpPr>
          <p:cNvPr id="4" name="Rectangle 3">
            <a:extLst>
              <a:ext uri="{FF2B5EF4-FFF2-40B4-BE49-F238E27FC236}">
                <a16:creationId xmlns:a16="http://schemas.microsoft.com/office/drawing/2014/main" id="{4D4DF328-992E-D247-BE87-64E6BFCBB511}"/>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Prophages found in a subset of our genomes</a:t>
            </a:r>
          </a:p>
        </p:txBody>
      </p:sp>
    </p:spTree>
    <p:extLst>
      <p:ext uri="{BB962C8B-B14F-4D97-AF65-F5344CB8AC3E}">
        <p14:creationId xmlns:p14="http://schemas.microsoft.com/office/powerpoint/2010/main" val="2880661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27BA20-20B4-3D4E-BC9A-F313C25380A6}"/>
              </a:ext>
            </a:extLst>
          </p:cNvPr>
          <p:cNvSpPr txBox="1"/>
          <p:nvPr/>
        </p:nvSpPr>
        <p:spPr>
          <a:xfrm>
            <a:off x="1434211" y="2875002"/>
            <a:ext cx="9323578" cy="1107996"/>
          </a:xfrm>
          <a:prstGeom prst="rect">
            <a:avLst/>
          </a:prstGeom>
          <a:noFill/>
        </p:spPr>
        <p:txBody>
          <a:bodyPr wrap="none" rtlCol="0">
            <a:spAutoFit/>
          </a:bodyPr>
          <a:lstStyle/>
          <a:p>
            <a:r>
              <a:rPr lang="en-US" sz="6600" dirty="0"/>
              <a:t>Biosynthetic Gene Clusters</a:t>
            </a:r>
          </a:p>
        </p:txBody>
      </p:sp>
    </p:spTree>
    <p:extLst>
      <p:ext uri="{BB962C8B-B14F-4D97-AF65-F5344CB8AC3E}">
        <p14:creationId xmlns:p14="http://schemas.microsoft.com/office/powerpoint/2010/main" val="1168647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E583656-46E7-3540-851D-D5373C15B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146" y="3320309"/>
            <a:ext cx="4702274" cy="34385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E0FFDAC-4EEC-7944-9161-AE8A773BEC5E}"/>
              </a:ext>
            </a:extLst>
          </p:cNvPr>
          <p:cNvPicPr>
            <a:picLocks noChangeAspect="1"/>
          </p:cNvPicPr>
          <p:nvPr/>
        </p:nvPicPr>
        <p:blipFill>
          <a:blip r:embed="rId4"/>
          <a:stretch>
            <a:fillRect/>
          </a:stretch>
        </p:blipFill>
        <p:spPr>
          <a:xfrm>
            <a:off x="6755023" y="881348"/>
            <a:ext cx="5320305" cy="5877499"/>
          </a:xfrm>
          <a:prstGeom prst="rect">
            <a:avLst/>
          </a:prstGeom>
        </p:spPr>
      </p:pic>
      <p:sp>
        <p:nvSpPr>
          <p:cNvPr id="4" name="Rectangle 3">
            <a:extLst>
              <a:ext uri="{FF2B5EF4-FFF2-40B4-BE49-F238E27FC236}">
                <a16:creationId xmlns:a16="http://schemas.microsoft.com/office/drawing/2014/main" id="{F37BBC9F-1A00-BB4A-A85E-2DAE39A8BE22}"/>
              </a:ext>
            </a:extLst>
          </p:cNvPr>
          <p:cNvSpPr/>
          <p:nvPr/>
        </p:nvSpPr>
        <p:spPr>
          <a:xfrm>
            <a:off x="0" y="251929"/>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Introduction – An example of an NRPS building line</a:t>
            </a:r>
          </a:p>
        </p:txBody>
      </p:sp>
      <p:pic>
        <p:nvPicPr>
          <p:cNvPr id="5" name="Picture 4">
            <a:extLst>
              <a:ext uri="{FF2B5EF4-FFF2-40B4-BE49-F238E27FC236}">
                <a16:creationId xmlns:a16="http://schemas.microsoft.com/office/drawing/2014/main" id="{F6077294-F284-9647-A44E-F7B45040DD0B}"/>
              </a:ext>
            </a:extLst>
          </p:cNvPr>
          <p:cNvPicPr>
            <a:picLocks noChangeAspect="1"/>
          </p:cNvPicPr>
          <p:nvPr/>
        </p:nvPicPr>
        <p:blipFill>
          <a:blip r:embed="rId5"/>
          <a:stretch>
            <a:fillRect/>
          </a:stretch>
        </p:blipFill>
        <p:spPr>
          <a:xfrm>
            <a:off x="589330" y="755524"/>
            <a:ext cx="5703905" cy="1999105"/>
          </a:xfrm>
          <a:prstGeom prst="rect">
            <a:avLst/>
          </a:prstGeom>
        </p:spPr>
      </p:pic>
    </p:spTree>
    <p:extLst>
      <p:ext uri="{BB962C8B-B14F-4D97-AF65-F5344CB8AC3E}">
        <p14:creationId xmlns:p14="http://schemas.microsoft.com/office/powerpoint/2010/main" val="1602909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6A3283-AFF9-4381-A02A-CEEF7FB6A5A5}"/>
              </a:ext>
            </a:extLst>
          </p:cNvPr>
          <p:cNvSpPr/>
          <p:nvPr/>
        </p:nvSpPr>
        <p:spPr>
          <a:xfrm>
            <a:off x="0" y="251929"/>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Introduction – BGCs: arming microbes with different toolboxes</a:t>
            </a:r>
          </a:p>
        </p:txBody>
      </p:sp>
      <p:sp>
        <p:nvSpPr>
          <p:cNvPr id="7" name="TextBox 6">
            <a:extLst>
              <a:ext uri="{FF2B5EF4-FFF2-40B4-BE49-F238E27FC236}">
                <a16:creationId xmlns:a16="http://schemas.microsoft.com/office/drawing/2014/main" id="{9A31124E-5CBD-4107-A4AC-4E7D3CCBD0C7}"/>
              </a:ext>
            </a:extLst>
          </p:cNvPr>
          <p:cNvSpPr txBox="1"/>
          <p:nvPr/>
        </p:nvSpPr>
        <p:spPr>
          <a:xfrm>
            <a:off x="7360920" y="1769489"/>
            <a:ext cx="4560570" cy="3139321"/>
          </a:xfrm>
          <a:prstGeom prst="rect">
            <a:avLst/>
          </a:prstGeom>
          <a:noFill/>
        </p:spPr>
        <p:txBody>
          <a:bodyPr wrap="square" rtlCol="0">
            <a:spAutoFit/>
          </a:bodyPr>
          <a:lstStyle/>
          <a:p>
            <a:r>
              <a:rPr lang="en-GB" dirty="0"/>
              <a:t>What are the BGCs encoded in a big pangenome as the one from E. coli? </a:t>
            </a:r>
          </a:p>
          <a:p>
            <a:endParaRPr lang="en-GB" dirty="0"/>
          </a:p>
          <a:p>
            <a:r>
              <a:rPr lang="en-GB" dirty="0"/>
              <a:t>How is the distribution of these BGCs in our collection? </a:t>
            </a:r>
          </a:p>
          <a:p>
            <a:endParaRPr lang="en-GB" dirty="0"/>
          </a:p>
          <a:p>
            <a:r>
              <a:rPr lang="en-GB" dirty="0"/>
              <a:t>Can we </a:t>
            </a:r>
            <a:r>
              <a:rPr lang="en-GB" b="1" dirty="0"/>
              <a:t>predict</a:t>
            </a:r>
            <a:r>
              <a:rPr lang="en-GB" dirty="0"/>
              <a:t> the products that are potentially synthesized?</a:t>
            </a:r>
          </a:p>
          <a:p>
            <a:endParaRPr lang="en-GB" dirty="0"/>
          </a:p>
          <a:p>
            <a:r>
              <a:rPr lang="en-GB" dirty="0"/>
              <a:t>Can we learn the biological relevance of these compounds? </a:t>
            </a:r>
          </a:p>
        </p:txBody>
      </p:sp>
      <p:pic>
        <p:nvPicPr>
          <p:cNvPr id="10" name="Picture 9">
            <a:extLst>
              <a:ext uri="{FF2B5EF4-FFF2-40B4-BE49-F238E27FC236}">
                <a16:creationId xmlns:a16="http://schemas.microsoft.com/office/drawing/2014/main" id="{0BEA2C83-76A2-41D3-B47D-E2F7DD837CE2}"/>
              </a:ext>
            </a:extLst>
          </p:cNvPr>
          <p:cNvPicPr>
            <a:picLocks noChangeAspect="1"/>
          </p:cNvPicPr>
          <p:nvPr/>
        </p:nvPicPr>
        <p:blipFill rotWithShape="1">
          <a:blip r:embed="rId3"/>
          <a:srcRect t="839"/>
          <a:stretch/>
        </p:blipFill>
        <p:spPr>
          <a:xfrm>
            <a:off x="453768" y="849030"/>
            <a:ext cx="6667122" cy="5427362"/>
          </a:xfrm>
          <a:prstGeom prst="rect">
            <a:avLst/>
          </a:prstGeom>
        </p:spPr>
      </p:pic>
    </p:spTree>
    <p:extLst>
      <p:ext uri="{BB962C8B-B14F-4D97-AF65-F5344CB8AC3E}">
        <p14:creationId xmlns:p14="http://schemas.microsoft.com/office/powerpoint/2010/main" val="230949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6A3283-AFF9-4381-A02A-CEEF7FB6A5A5}"/>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Introduction –the vastness of a single species</a:t>
            </a:r>
          </a:p>
        </p:txBody>
      </p:sp>
      <p:pic>
        <p:nvPicPr>
          <p:cNvPr id="13" name="Picture 12">
            <a:extLst>
              <a:ext uri="{FF2B5EF4-FFF2-40B4-BE49-F238E27FC236}">
                <a16:creationId xmlns:a16="http://schemas.microsoft.com/office/drawing/2014/main" id="{3208D73E-B4CE-4B20-862F-1B870A03D252}"/>
              </a:ext>
            </a:extLst>
          </p:cNvPr>
          <p:cNvPicPr>
            <a:picLocks noChangeAspect="1"/>
          </p:cNvPicPr>
          <p:nvPr/>
        </p:nvPicPr>
        <p:blipFill>
          <a:blip r:embed="rId3"/>
          <a:stretch>
            <a:fillRect/>
          </a:stretch>
        </p:blipFill>
        <p:spPr>
          <a:xfrm>
            <a:off x="-1" y="1463040"/>
            <a:ext cx="6874367" cy="4266849"/>
          </a:xfrm>
          <a:prstGeom prst="rect">
            <a:avLst/>
          </a:prstGeom>
        </p:spPr>
      </p:pic>
      <p:sp>
        <p:nvSpPr>
          <p:cNvPr id="14" name="TextBox 13">
            <a:extLst>
              <a:ext uri="{FF2B5EF4-FFF2-40B4-BE49-F238E27FC236}">
                <a16:creationId xmlns:a16="http://schemas.microsoft.com/office/drawing/2014/main" id="{A5C5F496-EA4E-4AF4-878B-C71DFD1A874B}"/>
              </a:ext>
            </a:extLst>
          </p:cNvPr>
          <p:cNvSpPr txBox="1"/>
          <p:nvPr/>
        </p:nvSpPr>
        <p:spPr>
          <a:xfrm>
            <a:off x="915723" y="5923501"/>
            <a:ext cx="1974733" cy="307777"/>
          </a:xfrm>
          <a:prstGeom prst="rect">
            <a:avLst/>
          </a:prstGeom>
          <a:noFill/>
        </p:spPr>
        <p:txBody>
          <a:bodyPr wrap="square" rtlCol="0">
            <a:spAutoFit/>
          </a:bodyPr>
          <a:lstStyle/>
          <a:p>
            <a:r>
              <a:rPr lang="en-GB" sz="1400" dirty="0" err="1">
                <a:solidFill>
                  <a:schemeClr val="bg1">
                    <a:lumMod val="50000"/>
                  </a:schemeClr>
                </a:solidFill>
              </a:rPr>
              <a:t>Brockhurst</a:t>
            </a:r>
            <a:r>
              <a:rPr lang="en-GB" sz="1400" dirty="0">
                <a:solidFill>
                  <a:schemeClr val="bg1">
                    <a:lumMod val="50000"/>
                  </a:schemeClr>
                </a:solidFill>
              </a:rPr>
              <a:t> </a:t>
            </a:r>
            <a:r>
              <a:rPr lang="en-GB" sz="1400" i="1" dirty="0">
                <a:solidFill>
                  <a:schemeClr val="bg1">
                    <a:lumMod val="50000"/>
                  </a:schemeClr>
                </a:solidFill>
              </a:rPr>
              <a:t>et al</a:t>
            </a:r>
            <a:r>
              <a:rPr lang="en-GB" sz="1400" dirty="0">
                <a:solidFill>
                  <a:schemeClr val="bg1">
                    <a:lumMod val="50000"/>
                  </a:schemeClr>
                </a:solidFill>
              </a:rPr>
              <a:t>., 2019</a:t>
            </a:r>
            <a:endParaRPr lang="en-GB" dirty="0">
              <a:solidFill>
                <a:schemeClr val="bg1">
                  <a:lumMod val="50000"/>
                </a:schemeClr>
              </a:solidFill>
            </a:endParaRPr>
          </a:p>
        </p:txBody>
      </p:sp>
      <p:pic>
        <p:nvPicPr>
          <p:cNvPr id="5" name="Picture 4">
            <a:extLst>
              <a:ext uri="{FF2B5EF4-FFF2-40B4-BE49-F238E27FC236}">
                <a16:creationId xmlns:a16="http://schemas.microsoft.com/office/drawing/2014/main" id="{10151837-39DC-A34E-A352-9B9B64BF22E7}"/>
              </a:ext>
            </a:extLst>
          </p:cNvPr>
          <p:cNvPicPr>
            <a:picLocks noChangeAspect="1"/>
          </p:cNvPicPr>
          <p:nvPr/>
        </p:nvPicPr>
        <p:blipFill>
          <a:blip r:embed="rId4"/>
          <a:stretch>
            <a:fillRect/>
          </a:stretch>
        </p:blipFill>
        <p:spPr>
          <a:xfrm>
            <a:off x="7040480" y="644355"/>
            <a:ext cx="4728354" cy="6071548"/>
          </a:xfrm>
          <a:prstGeom prst="rect">
            <a:avLst/>
          </a:prstGeom>
        </p:spPr>
      </p:pic>
    </p:spTree>
    <p:extLst>
      <p:ext uri="{BB962C8B-B14F-4D97-AF65-F5344CB8AC3E}">
        <p14:creationId xmlns:p14="http://schemas.microsoft.com/office/powerpoint/2010/main" val="3114606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9B3347-24F3-5649-868F-C511D144AC89}"/>
              </a:ext>
            </a:extLst>
          </p:cNvPr>
          <p:cNvPicPr>
            <a:picLocks noChangeAspect="1"/>
          </p:cNvPicPr>
          <p:nvPr/>
        </p:nvPicPr>
        <p:blipFill>
          <a:blip r:embed="rId2"/>
          <a:stretch>
            <a:fillRect/>
          </a:stretch>
        </p:blipFill>
        <p:spPr>
          <a:xfrm>
            <a:off x="626930" y="1093807"/>
            <a:ext cx="6965491" cy="2335193"/>
          </a:xfrm>
          <a:prstGeom prst="rect">
            <a:avLst/>
          </a:prstGeom>
        </p:spPr>
      </p:pic>
      <p:pic>
        <p:nvPicPr>
          <p:cNvPr id="3" name="Picture 2">
            <a:extLst>
              <a:ext uri="{FF2B5EF4-FFF2-40B4-BE49-F238E27FC236}">
                <a16:creationId xmlns:a16="http://schemas.microsoft.com/office/drawing/2014/main" id="{191D5BAB-BFC1-C646-987B-BD9E65E3BF79}"/>
              </a:ext>
            </a:extLst>
          </p:cNvPr>
          <p:cNvPicPr>
            <a:picLocks noChangeAspect="1"/>
          </p:cNvPicPr>
          <p:nvPr/>
        </p:nvPicPr>
        <p:blipFill>
          <a:blip r:embed="rId3"/>
          <a:stretch>
            <a:fillRect/>
          </a:stretch>
        </p:blipFill>
        <p:spPr>
          <a:xfrm>
            <a:off x="626930" y="3777868"/>
            <a:ext cx="7323960" cy="2860200"/>
          </a:xfrm>
          <a:prstGeom prst="rect">
            <a:avLst/>
          </a:prstGeom>
        </p:spPr>
      </p:pic>
      <p:pic>
        <p:nvPicPr>
          <p:cNvPr id="4" name="Picture 3">
            <a:extLst>
              <a:ext uri="{FF2B5EF4-FFF2-40B4-BE49-F238E27FC236}">
                <a16:creationId xmlns:a16="http://schemas.microsoft.com/office/drawing/2014/main" id="{3E1C51FC-A854-FC49-A094-527C30E143E7}"/>
              </a:ext>
            </a:extLst>
          </p:cNvPr>
          <p:cNvPicPr>
            <a:picLocks noChangeAspect="1"/>
          </p:cNvPicPr>
          <p:nvPr/>
        </p:nvPicPr>
        <p:blipFill>
          <a:blip r:embed="rId4"/>
          <a:stretch>
            <a:fillRect/>
          </a:stretch>
        </p:blipFill>
        <p:spPr>
          <a:xfrm>
            <a:off x="7835900" y="1962953"/>
            <a:ext cx="4356100" cy="596900"/>
          </a:xfrm>
          <a:prstGeom prst="rect">
            <a:avLst/>
          </a:prstGeom>
        </p:spPr>
      </p:pic>
      <p:pic>
        <p:nvPicPr>
          <p:cNvPr id="5" name="Picture 4">
            <a:extLst>
              <a:ext uri="{FF2B5EF4-FFF2-40B4-BE49-F238E27FC236}">
                <a16:creationId xmlns:a16="http://schemas.microsoft.com/office/drawing/2014/main" id="{6AFAD617-EEA0-A64B-8CE9-13400A40EDA0}"/>
              </a:ext>
            </a:extLst>
          </p:cNvPr>
          <p:cNvPicPr>
            <a:picLocks noChangeAspect="1"/>
          </p:cNvPicPr>
          <p:nvPr/>
        </p:nvPicPr>
        <p:blipFill>
          <a:blip r:embed="rId5"/>
          <a:stretch>
            <a:fillRect/>
          </a:stretch>
        </p:blipFill>
        <p:spPr>
          <a:xfrm>
            <a:off x="8897905" y="4922218"/>
            <a:ext cx="1460500" cy="571500"/>
          </a:xfrm>
          <a:prstGeom prst="rect">
            <a:avLst/>
          </a:prstGeom>
        </p:spPr>
      </p:pic>
      <p:sp>
        <p:nvSpPr>
          <p:cNvPr id="6" name="Rectangle 5">
            <a:extLst>
              <a:ext uri="{FF2B5EF4-FFF2-40B4-BE49-F238E27FC236}">
                <a16:creationId xmlns:a16="http://schemas.microsoft.com/office/drawing/2014/main" id="{0BB853DA-E47E-BE4E-AF12-FEFE01658D6E}"/>
              </a:ext>
            </a:extLst>
          </p:cNvPr>
          <p:cNvSpPr/>
          <p:nvPr/>
        </p:nvSpPr>
        <p:spPr>
          <a:xfrm>
            <a:off x="0" y="251929"/>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Two methods to study BGCs</a:t>
            </a:r>
          </a:p>
        </p:txBody>
      </p:sp>
    </p:spTree>
    <p:extLst>
      <p:ext uri="{BB962C8B-B14F-4D97-AF65-F5344CB8AC3E}">
        <p14:creationId xmlns:p14="http://schemas.microsoft.com/office/powerpoint/2010/main" val="3939964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813AB4-BAE7-4D22-BBE3-C59EC5427B67}"/>
              </a:ext>
            </a:extLst>
          </p:cNvPr>
          <p:cNvPicPr>
            <a:picLocks noChangeAspect="1"/>
          </p:cNvPicPr>
          <p:nvPr/>
        </p:nvPicPr>
        <p:blipFill>
          <a:blip r:embed="rId3"/>
          <a:stretch>
            <a:fillRect/>
          </a:stretch>
        </p:blipFill>
        <p:spPr>
          <a:xfrm>
            <a:off x="118540" y="1630113"/>
            <a:ext cx="5295646" cy="4185969"/>
          </a:xfrm>
          <a:prstGeom prst="rect">
            <a:avLst/>
          </a:prstGeom>
        </p:spPr>
      </p:pic>
      <p:sp>
        <p:nvSpPr>
          <p:cNvPr id="9" name="Rectangle 8">
            <a:extLst>
              <a:ext uri="{FF2B5EF4-FFF2-40B4-BE49-F238E27FC236}">
                <a16:creationId xmlns:a16="http://schemas.microsoft.com/office/drawing/2014/main" id="{F022E913-7347-4C2C-A356-E85A8A0F487D}"/>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BGC distribution</a:t>
            </a:r>
          </a:p>
        </p:txBody>
      </p:sp>
      <p:pic>
        <p:nvPicPr>
          <p:cNvPr id="11" name="Picture 10">
            <a:extLst>
              <a:ext uri="{FF2B5EF4-FFF2-40B4-BE49-F238E27FC236}">
                <a16:creationId xmlns:a16="http://schemas.microsoft.com/office/drawing/2014/main" id="{E10F3FB1-DC7E-4730-ADCD-38F95701E056}"/>
              </a:ext>
            </a:extLst>
          </p:cNvPr>
          <p:cNvPicPr>
            <a:picLocks noChangeAspect="1"/>
          </p:cNvPicPr>
          <p:nvPr/>
        </p:nvPicPr>
        <p:blipFill>
          <a:blip r:embed="rId4"/>
          <a:stretch>
            <a:fillRect/>
          </a:stretch>
        </p:blipFill>
        <p:spPr>
          <a:xfrm>
            <a:off x="5156534" y="1560115"/>
            <a:ext cx="6916926" cy="5297885"/>
          </a:xfrm>
          <a:prstGeom prst="rect">
            <a:avLst/>
          </a:prstGeom>
        </p:spPr>
      </p:pic>
    </p:spTree>
    <p:extLst>
      <p:ext uri="{BB962C8B-B14F-4D97-AF65-F5344CB8AC3E}">
        <p14:creationId xmlns:p14="http://schemas.microsoft.com/office/powerpoint/2010/main" val="2612722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422CCF-2BC4-4B2B-B25F-4D39F040D490}"/>
              </a:ext>
            </a:extLst>
          </p:cNvPr>
          <p:cNvPicPr>
            <a:picLocks noChangeAspect="1"/>
          </p:cNvPicPr>
          <p:nvPr/>
        </p:nvPicPr>
        <p:blipFill>
          <a:blip r:embed="rId2"/>
          <a:stretch>
            <a:fillRect/>
          </a:stretch>
        </p:blipFill>
        <p:spPr>
          <a:xfrm>
            <a:off x="614726" y="1434095"/>
            <a:ext cx="5893461" cy="4706858"/>
          </a:xfrm>
          <a:prstGeom prst="rect">
            <a:avLst/>
          </a:prstGeom>
        </p:spPr>
      </p:pic>
      <p:pic>
        <p:nvPicPr>
          <p:cNvPr id="8" name="Picture 7">
            <a:extLst>
              <a:ext uri="{FF2B5EF4-FFF2-40B4-BE49-F238E27FC236}">
                <a16:creationId xmlns:a16="http://schemas.microsoft.com/office/drawing/2014/main" id="{E7CE8815-0C4D-4B56-B4F4-0C20C653EB3D}"/>
              </a:ext>
            </a:extLst>
          </p:cNvPr>
          <p:cNvPicPr>
            <a:picLocks noChangeAspect="1"/>
          </p:cNvPicPr>
          <p:nvPr/>
        </p:nvPicPr>
        <p:blipFill>
          <a:blip r:embed="rId3"/>
          <a:stretch>
            <a:fillRect/>
          </a:stretch>
        </p:blipFill>
        <p:spPr>
          <a:xfrm>
            <a:off x="7815220" y="558987"/>
            <a:ext cx="3124590" cy="6299013"/>
          </a:xfrm>
          <a:prstGeom prst="rect">
            <a:avLst/>
          </a:prstGeom>
        </p:spPr>
      </p:pic>
      <p:sp>
        <p:nvSpPr>
          <p:cNvPr id="9" name="Rectangle 8">
            <a:extLst>
              <a:ext uri="{FF2B5EF4-FFF2-40B4-BE49-F238E27FC236}">
                <a16:creationId xmlns:a16="http://schemas.microsoft.com/office/drawing/2014/main" id="{6F8AB213-6E76-4578-801F-D4F7956022F3}"/>
              </a:ext>
            </a:extLst>
          </p:cNvPr>
          <p:cNvSpPr/>
          <p:nvPr/>
        </p:nvSpPr>
        <p:spPr>
          <a:xfrm>
            <a:off x="8944947" y="3589176"/>
            <a:ext cx="432568" cy="3759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4FA7B1F-8FA7-4F2E-9C5E-BC6C10120BAE}"/>
              </a:ext>
            </a:extLst>
          </p:cNvPr>
          <p:cNvSpPr/>
          <p:nvPr/>
        </p:nvSpPr>
        <p:spPr>
          <a:xfrm>
            <a:off x="8944947" y="5910238"/>
            <a:ext cx="432568" cy="7184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46D5A92-B524-4FC9-9AE7-D989DB2CB7D6}"/>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BGC distribution</a:t>
            </a:r>
          </a:p>
        </p:txBody>
      </p:sp>
    </p:spTree>
    <p:extLst>
      <p:ext uri="{BB962C8B-B14F-4D97-AF65-F5344CB8AC3E}">
        <p14:creationId xmlns:p14="http://schemas.microsoft.com/office/powerpoint/2010/main" val="1997744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D206DF-85B3-499D-827E-43491F5EB95F}"/>
              </a:ext>
            </a:extLst>
          </p:cNvPr>
          <p:cNvPicPr>
            <a:picLocks noChangeAspect="1"/>
          </p:cNvPicPr>
          <p:nvPr/>
        </p:nvPicPr>
        <p:blipFill>
          <a:blip r:embed="rId2"/>
          <a:stretch>
            <a:fillRect/>
          </a:stretch>
        </p:blipFill>
        <p:spPr>
          <a:xfrm>
            <a:off x="72364" y="1599781"/>
            <a:ext cx="5859354" cy="4670392"/>
          </a:xfrm>
          <a:prstGeom prst="rect">
            <a:avLst/>
          </a:prstGeom>
        </p:spPr>
      </p:pic>
      <p:pic>
        <p:nvPicPr>
          <p:cNvPr id="3" name="Picture 2">
            <a:extLst>
              <a:ext uri="{FF2B5EF4-FFF2-40B4-BE49-F238E27FC236}">
                <a16:creationId xmlns:a16="http://schemas.microsoft.com/office/drawing/2014/main" id="{F668E539-BF41-4EC8-BBD6-66C2BD4348AA}"/>
              </a:ext>
            </a:extLst>
          </p:cNvPr>
          <p:cNvPicPr>
            <a:picLocks noChangeAspect="1"/>
          </p:cNvPicPr>
          <p:nvPr/>
        </p:nvPicPr>
        <p:blipFill>
          <a:blip r:embed="rId3"/>
          <a:stretch>
            <a:fillRect/>
          </a:stretch>
        </p:blipFill>
        <p:spPr>
          <a:xfrm>
            <a:off x="6260284" y="1541287"/>
            <a:ext cx="5931716" cy="4728886"/>
          </a:xfrm>
          <a:prstGeom prst="rect">
            <a:avLst/>
          </a:prstGeom>
        </p:spPr>
      </p:pic>
      <p:sp>
        <p:nvSpPr>
          <p:cNvPr id="4" name="TextBox 3">
            <a:extLst>
              <a:ext uri="{FF2B5EF4-FFF2-40B4-BE49-F238E27FC236}">
                <a16:creationId xmlns:a16="http://schemas.microsoft.com/office/drawing/2014/main" id="{7321F35F-FEBA-409B-8B5C-B3904D93145F}"/>
              </a:ext>
            </a:extLst>
          </p:cNvPr>
          <p:cNvSpPr txBox="1"/>
          <p:nvPr/>
        </p:nvSpPr>
        <p:spPr>
          <a:xfrm>
            <a:off x="8130924" y="1131986"/>
            <a:ext cx="2578739" cy="369332"/>
          </a:xfrm>
          <a:prstGeom prst="rect">
            <a:avLst/>
          </a:prstGeom>
          <a:noFill/>
        </p:spPr>
        <p:txBody>
          <a:bodyPr wrap="square" rtlCol="0">
            <a:spAutoFit/>
          </a:bodyPr>
          <a:lstStyle/>
          <a:p>
            <a:pPr algn="ctr"/>
            <a:r>
              <a:rPr lang="en-GB" b="1" dirty="0"/>
              <a:t>Weird!</a:t>
            </a:r>
          </a:p>
        </p:txBody>
      </p:sp>
      <p:sp>
        <p:nvSpPr>
          <p:cNvPr id="6" name="Rectangle 5">
            <a:extLst>
              <a:ext uri="{FF2B5EF4-FFF2-40B4-BE49-F238E27FC236}">
                <a16:creationId xmlns:a16="http://schemas.microsoft.com/office/drawing/2014/main" id="{24F64657-B18D-4547-929A-5FFAD22EF028}"/>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BGC distribution</a:t>
            </a:r>
          </a:p>
        </p:txBody>
      </p:sp>
    </p:spTree>
    <p:extLst>
      <p:ext uri="{BB962C8B-B14F-4D97-AF65-F5344CB8AC3E}">
        <p14:creationId xmlns:p14="http://schemas.microsoft.com/office/powerpoint/2010/main" val="3298968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CA3D8B-F6CE-440F-A2BA-D871FEE4957D}"/>
              </a:ext>
            </a:extLst>
          </p:cNvPr>
          <p:cNvPicPr>
            <a:picLocks noChangeAspect="1"/>
          </p:cNvPicPr>
          <p:nvPr/>
        </p:nvPicPr>
        <p:blipFill>
          <a:blip r:embed="rId2"/>
          <a:stretch>
            <a:fillRect/>
          </a:stretch>
        </p:blipFill>
        <p:spPr>
          <a:xfrm>
            <a:off x="1083294" y="1007706"/>
            <a:ext cx="7024050" cy="5850294"/>
          </a:xfrm>
          <a:prstGeom prst="rect">
            <a:avLst/>
          </a:prstGeom>
        </p:spPr>
      </p:pic>
      <p:sp>
        <p:nvSpPr>
          <p:cNvPr id="3" name="TextBox 2">
            <a:extLst>
              <a:ext uri="{FF2B5EF4-FFF2-40B4-BE49-F238E27FC236}">
                <a16:creationId xmlns:a16="http://schemas.microsoft.com/office/drawing/2014/main" id="{90445332-6BC8-43EC-8F2C-E731C223497E}"/>
              </a:ext>
            </a:extLst>
          </p:cNvPr>
          <p:cNvSpPr txBox="1"/>
          <p:nvPr/>
        </p:nvSpPr>
        <p:spPr>
          <a:xfrm>
            <a:off x="8422433" y="1985865"/>
            <a:ext cx="3159968" cy="1477328"/>
          </a:xfrm>
          <a:prstGeom prst="rect">
            <a:avLst/>
          </a:prstGeom>
          <a:noFill/>
        </p:spPr>
        <p:txBody>
          <a:bodyPr wrap="square" rtlCol="0">
            <a:spAutoFit/>
          </a:bodyPr>
          <a:lstStyle/>
          <a:p>
            <a:r>
              <a:rPr lang="en-GB" dirty="0"/>
              <a:t>Some BGCs are repeated within the same genome. </a:t>
            </a:r>
          </a:p>
          <a:p>
            <a:r>
              <a:rPr lang="en-GB" dirty="0"/>
              <a:t>This plots represent the BGC type that are most repeated across the 746 genomes</a:t>
            </a:r>
          </a:p>
        </p:txBody>
      </p:sp>
      <p:sp>
        <p:nvSpPr>
          <p:cNvPr id="5" name="Rectangle 4">
            <a:extLst>
              <a:ext uri="{FF2B5EF4-FFF2-40B4-BE49-F238E27FC236}">
                <a16:creationId xmlns:a16="http://schemas.microsoft.com/office/drawing/2014/main" id="{E95DD45A-010A-4E5D-9269-DB2784E98FEA}"/>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BGC are repeated in some genomes</a:t>
            </a:r>
          </a:p>
        </p:txBody>
      </p:sp>
    </p:spTree>
    <p:extLst>
      <p:ext uri="{BB962C8B-B14F-4D97-AF65-F5344CB8AC3E}">
        <p14:creationId xmlns:p14="http://schemas.microsoft.com/office/powerpoint/2010/main" val="2620261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5562B5-BE30-4323-8F02-DB58B28DEE0C}"/>
              </a:ext>
            </a:extLst>
          </p:cNvPr>
          <p:cNvSpPr txBox="1"/>
          <p:nvPr/>
        </p:nvSpPr>
        <p:spPr>
          <a:xfrm>
            <a:off x="7538866" y="2283160"/>
            <a:ext cx="3677783" cy="2031325"/>
          </a:xfrm>
          <a:prstGeom prst="rect">
            <a:avLst/>
          </a:prstGeom>
          <a:noFill/>
        </p:spPr>
        <p:txBody>
          <a:bodyPr wrap="square" rtlCol="0">
            <a:spAutoFit/>
          </a:bodyPr>
          <a:lstStyle/>
          <a:p>
            <a:r>
              <a:rPr lang="en-GB" dirty="0"/>
              <a:t>Some BGCs usually are present when another class is present. This is easily studied by co-occurrence analysis, as represented by this network. </a:t>
            </a:r>
          </a:p>
          <a:p>
            <a:endParaRPr lang="en-GB" dirty="0"/>
          </a:p>
          <a:p>
            <a:r>
              <a:rPr lang="en-GB" b="1" dirty="0">
                <a:solidFill>
                  <a:srgbClr val="FFC000"/>
                </a:solidFill>
              </a:rPr>
              <a:t>Yellow lines </a:t>
            </a:r>
            <a:r>
              <a:rPr lang="en-GB" dirty="0"/>
              <a:t>= significant relations</a:t>
            </a:r>
          </a:p>
          <a:p>
            <a:endParaRPr lang="en-GB" dirty="0"/>
          </a:p>
        </p:txBody>
      </p:sp>
      <p:pic>
        <p:nvPicPr>
          <p:cNvPr id="6" name="Picture 5" descr="A picture containing chart&#10;&#10;Description automatically generated">
            <a:extLst>
              <a:ext uri="{FF2B5EF4-FFF2-40B4-BE49-F238E27FC236}">
                <a16:creationId xmlns:a16="http://schemas.microsoft.com/office/drawing/2014/main" id="{39DDFBF3-EF0D-4E4D-9B4E-C2211556C7EA}"/>
              </a:ext>
            </a:extLst>
          </p:cNvPr>
          <p:cNvPicPr>
            <a:picLocks noChangeAspect="1"/>
          </p:cNvPicPr>
          <p:nvPr/>
        </p:nvPicPr>
        <p:blipFill rotWithShape="1">
          <a:blip r:embed="rId3">
            <a:extLst>
              <a:ext uri="{28A0092B-C50C-407E-A947-70E740481C1C}">
                <a14:useLocalDpi xmlns:a14="http://schemas.microsoft.com/office/drawing/2010/main" val="0"/>
              </a:ext>
            </a:extLst>
          </a:blip>
          <a:srcRect r="8801"/>
          <a:stretch/>
        </p:blipFill>
        <p:spPr>
          <a:xfrm>
            <a:off x="79676" y="703589"/>
            <a:ext cx="7373672" cy="6154411"/>
          </a:xfrm>
          <a:prstGeom prst="rect">
            <a:avLst/>
          </a:prstGeom>
        </p:spPr>
      </p:pic>
      <p:sp>
        <p:nvSpPr>
          <p:cNvPr id="7" name="Rectangle 6">
            <a:extLst>
              <a:ext uri="{FF2B5EF4-FFF2-40B4-BE49-F238E27FC236}">
                <a16:creationId xmlns:a16="http://schemas.microsoft.com/office/drawing/2014/main" id="{7E62A448-1258-4BE6-B8C8-51CCDC8D394C}"/>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BGC co-occurrence analysis</a:t>
            </a:r>
          </a:p>
        </p:txBody>
      </p:sp>
    </p:spTree>
    <p:extLst>
      <p:ext uri="{BB962C8B-B14F-4D97-AF65-F5344CB8AC3E}">
        <p14:creationId xmlns:p14="http://schemas.microsoft.com/office/powerpoint/2010/main" val="2623051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rason">
            <a:extLst>
              <a:ext uri="{FF2B5EF4-FFF2-40B4-BE49-F238E27FC236}">
                <a16:creationId xmlns:a16="http://schemas.microsoft.com/office/drawing/2014/main" id="{18491CEF-8C80-2644-B741-04519B076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828" y="1201104"/>
            <a:ext cx="8730343" cy="47823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643BF86-9DB1-6147-9875-173C0A405CBA}"/>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Studying the structure of the BGC families and clusters</a:t>
            </a:r>
          </a:p>
        </p:txBody>
      </p:sp>
    </p:spTree>
    <p:extLst>
      <p:ext uri="{BB962C8B-B14F-4D97-AF65-F5344CB8AC3E}">
        <p14:creationId xmlns:p14="http://schemas.microsoft.com/office/powerpoint/2010/main" val="2468751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AC74DC-93E9-3141-B0DF-772CDD1D1059}"/>
              </a:ext>
            </a:extLst>
          </p:cNvPr>
          <p:cNvPicPr>
            <a:picLocks noChangeAspect="1"/>
          </p:cNvPicPr>
          <p:nvPr/>
        </p:nvPicPr>
        <p:blipFill rotWithShape="1">
          <a:blip r:embed="rId3"/>
          <a:srcRect t="606"/>
          <a:stretch/>
        </p:blipFill>
        <p:spPr>
          <a:xfrm>
            <a:off x="494393" y="1175656"/>
            <a:ext cx="6631690" cy="5352143"/>
          </a:xfrm>
          <a:prstGeom prst="rect">
            <a:avLst/>
          </a:prstGeom>
        </p:spPr>
      </p:pic>
      <p:sp>
        <p:nvSpPr>
          <p:cNvPr id="3" name="Rectangle 2">
            <a:extLst>
              <a:ext uri="{FF2B5EF4-FFF2-40B4-BE49-F238E27FC236}">
                <a16:creationId xmlns:a16="http://schemas.microsoft.com/office/drawing/2014/main" id="{CAF656CF-8FF5-254D-9388-E3689076DD1E}"/>
              </a:ext>
            </a:extLst>
          </p:cNvPr>
          <p:cNvSpPr/>
          <p:nvPr/>
        </p:nvSpPr>
        <p:spPr>
          <a:xfrm>
            <a:off x="6226628" y="3407229"/>
            <a:ext cx="751115" cy="370114"/>
          </a:xfrm>
          <a:prstGeom prst="rect">
            <a:avLst/>
          </a:prstGeom>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2548</a:t>
            </a:r>
          </a:p>
        </p:txBody>
      </p:sp>
      <p:sp>
        <p:nvSpPr>
          <p:cNvPr id="4" name="TextBox 3">
            <a:extLst>
              <a:ext uri="{FF2B5EF4-FFF2-40B4-BE49-F238E27FC236}">
                <a16:creationId xmlns:a16="http://schemas.microsoft.com/office/drawing/2014/main" id="{D71091F9-A059-6041-AAC5-739BA0D7FC92}"/>
              </a:ext>
            </a:extLst>
          </p:cNvPr>
          <p:cNvSpPr txBox="1"/>
          <p:nvPr/>
        </p:nvSpPr>
        <p:spPr>
          <a:xfrm>
            <a:off x="6315888" y="4191001"/>
            <a:ext cx="572593" cy="307777"/>
          </a:xfrm>
          <a:prstGeom prst="rect">
            <a:avLst/>
          </a:prstGeom>
          <a:noFill/>
        </p:spPr>
        <p:txBody>
          <a:bodyPr wrap="none" rtlCol="0">
            <a:spAutoFit/>
          </a:bodyPr>
          <a:lstStyle/>
          <a:p>
            <a:r>
              <a:rPr lang="en-US" sz="1400" dirty="0"/>
              <a:t>NRPS</a:t>
            </a:r>
          </a:p>
        </p:txBody>
      </p:sp>
      <p:sp>
        <p:nvSpPr>
          <p:cNvPr id="5" name="TextBox 4">
            <a:extLst>
              <a:ext uri="{FF2B5EF4-FFF2-40B4-BE49-F238E27FC236}">
                <a16:creationId xmlns:a16="http://schemas.microsoft.com/office/drawing/2014/main" id="{ECA72F67-22D1-214A-B751-C80433B1C61F}"/>
              </a:ext>
            </a:extLst>
          </p:cNvPr>
          <p:cNvSpPr txBox="1"/>
          <p:nvPr/>
        </p:nvSpPr>
        <p:spPr>
          <a:xfrm>
            <a:off x="5172888" y="6373910"/>
            <a:ext cx="577787" cy="307777"/>
          </a:xfrm>
          <a:prstGeom prst="rect">
            <a:avLst/>
          </a:prstGeom>
          <a:noFill/>
        </p:spPr>
        <p:txBody>
          <a:bodyPr wrap="none" rtlCol="0">
            <a:spAutoFit/>
          </a:bodyPr>
          <a:lstStyle/>
          <a:p>
            <a:r>
              <a:rPr lang="en-US" sz="1400" dirty="0" err="1"/>
              <a:t>RiPPs</a:t>
            </a:r>
            <a:endParaRPr lang="en-US" sz="1400" dirty="0"/>
          </a:p>
        </p:txBody>
      </p:sp>
      <p:sp>
        <p:nvSpPr>
          <p:cNvPr id="6" name="TextBox 5">
            <a:extLst>
              <a:ext uri="{FF2B5EF4-FFF2-40B4-BE49-F238E27FC236}">
                <a16:creationId xmlns:a16="http://schemas.microsoft.com/office/drawing/2014/main" id="{2CD36EF3-2885-5441-B21F-4017E91A8F4F}"/>
              </a:ext>
            </a:extLst>
          </p:cNvPr>
          <p:cNvSpPr txBox="1"/>
          <p:nvPr/>
        </p:nvSpPr>
        <p:spPr>
          <a:xfrm>
            <a:off x="3354974" y="5220024"/>
            <a:ext cx="678519" cy="307777"/>
          </a:xfrm>
          <a:prstGeom prst="rect">
            <a:avLst/>
          </a:prstGeom>
          <a:noFill/>
        </p:spPr>
        <p:txBody>
          <a:bodyPr wrap="none" rtlCol="0">
            <a:spAutoFit/>
          </a:bodyPr>
          <a:lstStyle/>
          <a:p>
            <a:r>
              <a:rPr lang="en-US" sz="1400" dirty="0"/>
              <a:t>Others</a:t>
            </a:r>
          </a:p>
        </p:txBody>
      </p:sp>
      <p:sp>
        <p:nvSpPr>
          <p:cNvPr id="7" name="TextBox 6">
            <a:extLst>
              <a:ext uri="{FF2B5EF4-FFF2-40B4-BE49-F238E27FC236}">
                <a16:creationId xmlns:a16="http://schemas.microsoft.com/office/drawing/2014/main" id="{670F8706-5A18-1F4A-95F5-71DDA8C82F5E}"/>
              </a:ext>
            </a:extLst>
          </p:cNvPr>
          <p:cNvSpPr txBox="1"/>
          <p:nvPr/>
        </p:nvSpPr>
        <p:spPr>
          <a:xfrm>
            <a:off x="3899260" y="3912249"/>
            <a:ext cx="810671" cy="307777"/>
          </a:xfrm>
          <a:prstGeom prst="rect">
            <a:avLst/>
          </a:prstGeom>
          <a:noFill/>
        </p:spPr>
        <p:txBody>
          <a:bodyPr wrap="none" rtlCol="0">
            <a:spAutoFit/>
          </a:bodyPr>
          <a:lstStyle/>
          <a:p>
            <a:r>
              <a:rPr lang="en-US" sz="1400" dirty="0"/>
              <a:t>PKS-NRP</a:t>
            </a:r>
          </a:p>
        </p:txBody>
      </p:sp>
      <p:sp>
        <p:nvSpPr>
          <p:cNvPr id="8" name="Rectangle 7">
            <a:extLst>
              <a:ext uri="{FF2B5EF4-FFF2-40B4-BE49-F238E27FC236}">
                <a16:creationId xmlns:a16="http://schemas.microsoft.com/office/drawing/2014/main" id="{FF309BE6-B921-B740-B327-B66AC81BC043}"/>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Studying the structure of the BGC families and clusters</a:t>
            </a:r>
          </a:p>
        </p:txBody>
      </p:sp>
      <p:pic>
        <p:nvPicPr>
          <p:cNvPr id="10" name="Picture 9">
            <a:extLst>
              <a:ext uri="{FF2B5EF4-FFF2-40B4-BE49-F238E27FC236}">
                <a16:creationId xmlns:a16="http://schemas.microsoft.com/office/drawing/2014/main" id="{5C6A46FB-176A-BA4A-8310-3D99FBE531F5}"/>
              </a:ext>
            </a:extLst>
          </p:cNvPr>
          <p:cNvPicPr>
            <a:picLocks noChangeAspect="1"/>
          </p:cNvPicPr>
          <p:nvPr/>
        </p:nvPicPr>
        <p:blipFill>
          <a:blip r:embed="rId4"/>
          <a:stretch>
            <a:fillRect/>
          </a:stretch>
        </p:blipFill>
        <p:spPr>
          <a:xfrm>
            <a:off x="7322820" y="1019626"/>
            <a:ext cx="3695700" cy="3200400"/>
          </a:xfrm>
          <a:prstGeom prst="rect">
            <a:avLst/>
          </a:prstGeom>
        </p:spPr>
      </p:pic>
      <p:pic>
        <p:nvPicPr>
          <p:cNvPr id="11" name="Picture 10">
            <a:extLst>
              <a:ext uri="{FF2B5EF4-FFF2-40B4-BE49-F238E27FC236}">
                <a16:creationId xmlns:a16="http://schemas.microsoft.com/office/drawing/2014/main" id="{124F796F-FFF7-6443-9D79-A3FD5A918EA8}"/>
              </a:ext>
            </a:extLst>
          </p:cNvPr>
          <p:cNvPicPr>
            <a:picLocks noChangeAspect="1"/>
          </p:cNvPicPr>
          <p:nvPr/>
        </p:nvPicPr>
        <p:blipFill>
          <a:blip r:embed="rId5"/>
          <a:stretch>
            <a:fillRect/>
          </a:stretch>
        </p:blipFill>
        <p:spPr>
          <a:xfrm>
            <a:off x="11036231" y="1973177"/>
            <a:ext cx="901700" cy="2184400"/>
          </a:xfrm>
          <a:prstGeom prst="rect">
            <a:avLst/>
          </a:prstGeom>
        </p:spPr>
      </p:pic>
    </p:spTree>
    <p:extLst>
      <p:ext uri="{BB962C8B-B14F-4D97-AF65-F5344CB8AC3E}">
        <p14:creationId xmlns:p14="http://schemas.microsoft.com/office/powerpoint/2010/main" val="2381399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EAB59D-703D-954E-AA19-8EC0DD5CF92E}"/>
              </a:ext>
            </a:extLst>
          </p:cNvPr>
          <p:cNvPicPr>
            <a:picLocks noChangeAspect="1"/>
          </p:cNvPicPr>
          <p:nvPr/>
        </p:nvPicPr>
        <p:blipFill>
          <a:blip r:embed="rId3"/>
          <a:stretch>
            <a:fillRect/>
          </a:stretch>
        </p:blipFill>
        <p:spPr>
          <a:xfrm>
            <a:off x="1010517" y="883746"/>
            <a:ext cx="5085483" cy="5558959"/>
          </a:xfrm>
          <a:prstGeom prst="rect">
            <a:avLst/>
          </a:prstGeom>
        </p:spPr>
      </p:pic>
      <p:pic>
        <p:nvPicPr>
          <p:cNvPr id="6" name="Picture 5">
            <a:extLst>
              <a:ext uri="{FF2B5EF4-FFF2-40B4-BE49-F238E27FC236}">
                <a16:creationId xmlns:a16="http://schemas.microsoft.com/office/drawing/2014/main" id="{3F8BA14B-4EA3-0E4D-A3E7-461523469AD9}"/>
              </a:ext>
            </a:extLst>
          </p:cNvPr>
          <p:cNvPicPr>
            <a:picLocks noChangeAspect="1"/>
          </p:cNvPicPr>
          <p:nvPr/>
        </p:nvPicPr>
        <p:blipFill>
          <a:blip r:embed="rId4"/>
          <a:stretch>
            <a:fillRect/>
          </a:stretch>
        </p:blipFill>
        <p:spPr>
          <a:xfrm>
            <a:off x="7289075" y="558987"/>
            <a:ext cx="4267098" cy="6208479"/>
          </a:xfrm>
          <a:prstGeom prst="rect">
            <a:avLst/>
          </a:prstGeom>
        </p:spPr>
      </p:pic>
      <p:sp>
        <p:nvSpPr>
          <p:cNvPr id="7" name="Rectangle 6">
            <a:extLst>
              <a:ext uri="{FF2B5EF4-FFF2-40B4-BE49-F238E27FC236}">
                <a16:creationId xmlns:a16="http://schemas.microsoft.com/office/drawing/2014/main" id="{9A22A118-85B1-DB4D-81B7-1F300A43CD2C}"/>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Studying the structure of the BGC families and clusters</a:t>
            </a:r>
          </a:p>
        </p:txBody>
      </p:sp>
      <p:sp>
        <p:nvSpPr>
          <p:cNvPr id="8" name="TextBox 7">
            <a:extLst>
              <a:ext uri="{FF2B5EF4-FFF2-40B4-BE49-F238E27FC236}">
                <a16:creationId xmlns:a16="http://schemas.microsoft.com/office/drawing/2014/main" id="{BE331280-562F-D744-8FC8-1C7C54AFB2DB}"/>
              </a:ext>
            </a:extLst>
          </p:cNvPr>
          <p:cNvSpPr txBox="1"/>
          <p:nvPr/>
        </p:nvSpPr>
        <p:spPr>
          <a:xfrm>
            <a:off x="720852" y="883746"/>
            <a:ext cx="2588850" cy="369332"/>
          </a:xfrm>
          <a:prstGeom prst="rect">
            <a:avLst/>
          </a:prstGeom>
          <a:noFill/>
        </p:spPr>
        <p:txBody>
          <a:bodyPr wrap="none" rtlCol="0">
            <a:spAutoFit/>
          </a:bodyPr>
          <a:lstStyle/>
          <a:p>
            <a:r>
              <a:rPr lang="en-US" dirty="0"/>
              <a:t>Example of the PKS group</a:t>
            </a:r>
          </a:p>
        </p:txBody>
      </p:sp>
    </p:spTree>
    <p:extLst>
      <p:ext uri="{BB962C8B-B14F-4D97-AF65-F5344CB8AC3E}">
        <p14:creationId xmlns:p14="http://schemas.microsoft.com/office/powerpoint/2010/main" val="1281555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570786-FEF2-483B-AF8A-02819EAEFCCE}"/>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Exploring the BGC families encoded in a pangenome</a:t>
            </a:r>
          </a:p>
        </p:txBody>
      </p:sp>
      <p:pic>
        <p:nvPicPr>
          <p:cNvPr id="5" name="Graphic 4">
            <a:extLst>
              <a:ext uri="{FF2B5EF4-FFF2-40B4-BE49-F238E27FC236}">
                <a16:creationId xmlns:a16="http://schemas.microsoft.com/office/drawing/2014/main" id="{A50DD73C-7503-C24A-9809-93860FB984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8459" y="1543570"/>
            <a:ext cx="13001669" cy="4001770"/>
          </a:xfrm>
          <a:prstGeom prst="rect">
            <a:avLst/>
          </a:prstGeom>
        </p:spPr>
      </p:pic>
    </p:spTree>
    <p:extLst>
      <p:ext uri="{BB962C8B-B14F-4D97-AF65-F5344CB8AC3E}">
        <p14:creationId xmlns:p14="http://schemas.microsoft.com/office/powerpoint/2010/main" val="418694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D441140-7689-0547-9131-A9DDCA3CA6E6}"/>
              </a:ext>
            </a:extLst>
          </p:cNvPr>
          <p:cNvGrpSpPr/>
          <p:nvPr/>
        </p:nvGrpSpPr>
        <p:grpSpPr>
          <a:xfrm>
            <a:off x="1229637" y="112167"/>
            <a:ext cx="5886348" cy="6516526"/>
            <a:chOff x="980396" y="852196"/>
            <a:chExt cx="4182337" cy="4630088"/>
          </a:xfrm>
        </p:grpSpPr>
        <p:pic>
          <p:nvPicPr>
            <p:cNvPr id="3" name="Picture 2">
              <a:extLst>
                <a:ext uri="{FF2B5EF4-FFF2-40B4-BE49-F238E27FC236}">
                  <a16:creationId xmlns:a16="http://schemas.microsoft.com/office/drawing/2014/main" id="{16905F29-CC85-7D42-8E61-B184114FC17C}"/>
                </a:ext>
              </a:extLst>
            </p:cNvPr>
            <p:cNvPicPr>
              <a:picLocks noChangeAspect="1"/>
            </p:cNvPicPr>
            <p:nvPr/>
          </p:nvPicPr>
          <p:blipFill rotWithShape="1">
            <a:blip r:embed="rId2"/>
            <a:srcRect l="1" t="6662" r="51252" b="3316"/>
            <a:stretch/>
          </p:blipFill>
          <p:spPr>
            <a:xfrm>
              <a:off x="980396" y="1249364"/>
              <a:ext cx="3799919" cy="4232920"/>
            </a:xfrm>
            <a:prstGeom prst="rect">
              <a:avLst/>
            </a:prstGeom>
          </p:spPr>
        </p:pic>
        <p:sp>
          <p:nvSpPr>
            <p:cNvPr id="4" name="Rectangle 3">
              <a:extLst>
                <a:ext uri="{FF2B5EF4-FFF2-40B4-BE49-F238E27FC236}">
                  <a16:creationId xmlns:a16="http://schemas.microsoft.com/office/drawing/2014/main" id="{24810B84-5590-8642-B60D-A6309940496B}"/>
                </a:ext>
              </a:extLst>
            </p:cNvPr>
            <p:cNvSpPr/>
            <p:nvPr/>
          </p:nvSpPr>
          <p:spPr>
            <a:xfrm>
              <a:off x="4024667" y="852196"/>
              <a:ext cx="1138066" cy="163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0A405F4-C8EC-7547-8B42-26E94617D826}"/>
                </a:ext>
              </a:extLst>
            </p:cNvPr>
            <p:cNvSpPr/>
            <p:nvPr/>
          </p:nvSpPr>
          <p:spPr>
            <a:xfrm>
              <a:off x="4075442" y="2415241"/>
              <a:ext cx="845910" cy="731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Rectangle 5">
            <a:extLst>
              <a:ext uri="{FF2B5EF4-FFF2-40B4-BE49-F238E27FC236}">
                <a16:creationId xmlns:a16="http://schemas.microsoft.com/office/drawing/2014/main" id="{82DD55D6-24C5-F543-99F0-597347075285}"/>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Introduction –the vastness of a single species</a:t>
            </a:r>
          </a:p>
        </p:txBody>
      </p:sp>
      <p:grpSp>
        <p:nvGrpSpPr>
          <p:cNvPr id="9" name="Group 8">
            <a:extLst>
              <a:ext uri="{FF2B5EF4-FFF2-40B4-BE49-F238E27FC236}">
                <a16:creationId xmlns:a16="http://schemas.microsoft.com/office/drawing/2014/main" id="{AFB99175-F310-7841-A124-B1CAD0C84351}"/>
              </a:ext>
            </a:extLst>
          </p:cNvPr>
          <p:cNvGrpSpPr/>
          <p:nvPr/>
        </p:nvGrpSpPr>
        <p:grpSpPr>
          <a:xfrm>
            <a:off x="7115985" y="729723"/>
            <a:ext cx="4084533" cy="6069707"/>
            <a:chOff x="7000742" y="900460"/>
            <a:chExt cx="3670975" cy="5455151"/>
          </a:xfrm>
        </p:grpSpPr>
        <p:pic>
          <p:nvPicPr>
            <p:cNvPr id="7" name="Picture 6">
              <a:extLst>
                <a:ext uri="{FF2B5EF4-FFF2-40B4-BE49-F238E27FC236}">
                  <a16:creationId xmlns:a16="http://schemas.microsoft.com/office/drawing/2014/main" id="{C63667C1-2ECB-BD4E-8ACA-313540E87CC1}"/>
                </a:ext>
              </a:extLst>
            </p:cNvPr>
            <p:cNvPicPr>
              <a:picLocks noChangeAspect="1"/>
            </p:cNvPicPr>
            <p:nvPr/>
          </p:nvPicPr>
          <p:blipFill rotWithShape="1">
            <a:blip r:embed="rId3"/>
            <a:srcRect b="8433"/>
            <a:stretch/>
          </p:blipFill>
          <p:spPr>
            <a:xfrm>
              <a:off x="7000742" y="900461"/>
              <a:ext cx="3487340" cy="5455150"/>
            </a:xfrm>
            <a:prstGeom prst="rect">
              <a:avLst/>
            </a:prstGeom>
          </p:spPr>
        </p:pic>
        <p:sp>
          <p:nvSpPr>
            <p:cNvPr id="8" name="Rectangle 7">
              <a:extLst>
                <a:ext uri="{FF2B5EF4-FFF2-40B4-BE49-F238E27FC236}">
                  <a16:creationId xmlns:a16="http://schemas.microsoft.com/office/drawing/2014/main" id="{4A55130E-8CD5-304A-80D7-BDA82D36C26F}"/>
                </a:ext>
              </a:extLst>
            </p:cNvPr>
            <p:cNvSpPr/>
            <p:nvPr/>
          </p:nvSpPr>
          <p:spPr>
            <a:xfrm>
              <a:off x="10381785" y="900460"/>
              <a:ext cx="289932" cy="41287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F89433AE-1D6B-B744-BAB0-E4FFD4575D6D}"/>
              </a:ext>
            </a:extLst>
          </p:cNvPr>
          <p:cNvSpPr txBox="1"/>
          <p:nvPr/>
        </p:nvSpPr>
        <p:spPr>
          <a:xfrm>
            <a:off x="6776258" y="6128276"/>
            <a:ext cx="1974733" cy="307777"/>
          </a:xfrm>
          <a:prstGeom prst="rect">
            <a:avLst/>
          </a:prstGeom>
          <a:noFill/>
        </p:spPr>
        <p:txBody>
          <a:bodyPr wrap="square" rtlCol="0">
            <a:spAutoFit/>
          </a:bodyPr>
          <a:lstStyle/>
          <a:p>
            <a:r>
              <a:rPr lang="en-GB" sz="1400" dirty="0" err="1">
                <a:solidFill>
                  <a:schemeClr val="bg1">
                    <a:lumMod val="50000"/>
                  </a:schemeClr>
                </a:solidFill>
              </a:rPr>
              <a:t>Touchon</a:t>
            </a:r>
            <a:r>
              <a:rPr lang="en-GB" sz="1400" dirty="0">
                <a:solidFill>
                  <a:schemeClr val="bg1">
                    <a:lumMod val="50000"/>
                  </a:schemeClr>
                </a:solidFill>
              </a:rPr>
              <a:t> </a:t>
            </a:r>
            <a:r>
              <a:rPr lang="en-GB" sz="1400" i="1" dirty="0">
                <a:solidFill>
                  <a:schemeClr val="bg1">
                    <a:lumMod val="50000"/>
                  </a:schemeClr>
                </a:solidFill>
              </a:rPr>
              <a:t>et al</a:t>
            </a:r>
            <a:r>
              <a:rPr lang="en-GB" sz="1400" dirty="0">
                <a:solidFill>
                  <a:schemeClr val="bg1">
                    <a:lumMod val="50000"/>
                  </a:schemeClr>
                </a:solidFill>
              </a:rPr>
              <a:t>., 2020</a:t>
            </a:r>
            <a:endParaRPr lang="en-GB" dirty="0">
              <a:solidFill>
                <a:schemeClr val="bg1">
                  <a:lumMod val="50000"/>
                </a:schemeClr>
              </a:solidFill>
            </a:endParaRPr>
          </a:p>
        </p:txBody>
      </p:sp>
    </p:spTree>
    <p:extLst>
      <p:ext uri="{BB962C8B-B14F-4D97-AF65-F5344CB8AC3E}">
        <p14:creationId xmlns:p14="http://schemas.microsoft.com/office/powerpoint/2010/main" val="2958779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12F315-6620-4D47-8A80-A4529B7894EB}"/>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Exploring the BGC families encoded in a pangenome</a:t>
            </a:r>
          </a:p>
        </p:txBody>
      </p:sp>
      <p:pic>
        <p:nvPicPr>
          <p:cNvPr id="4" name="Graphic 3">
            <a:extLst>
              <a:ext uri="{FF2B5EF4-FFF2-40B4-BE49-F238E27FC236}">
                <a16:creationId xmlns:a16="http://schemas.microsoft.com/office/drawing/2014/main" id="{291AE09E-6836-2942-9581-88F4D73B51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664" y="654066"/>
            <a:ext cx="5039014" cy="6108853"/>
          </a:xfrm>
          <a:prstGeom prst="rect">
            <a:avLst/>
          </a:prstGeom>
        </p:spPr>
      </p:pic>
      <p:pic>
        <p:nvPicPr>
          <p:cNvPr id="8" name="Graphic 7">
            <a:extLst>
              <a:ext uri="{FF2B5EF4-FFF2-40B4-BE49-F238E27FC236}">
                <a16:creationId xmlns:a16="http://schemas.microsoft.com/office/drawing/2014/main" id="{E8307B02-C5A0-6449-8D3D-BEE9F51B69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17754" y="596693"/>
            <a:ext cx="6981022" cy="6223597"/>
          </a:xfrm>
          <a:prstGeom prst="rect">
            <a:avLst/>
          </a:prstGeom>
        </p:spPr>
      </p:pic>
    </p:spTree>
    <p:extLst>
      <p:ext uri="{BB962C8B-B14F-4D97-AF65-F5344CB8AC3E}">
        <p14:creationId xmlns:p14="http://schemas.microsoft.com/office/powerpoint/2010/main" val="3322040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E07238-7AFA-4D95-A615-A509CFFD8F70}"/>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Metabolic potential of the </a:t>
            </a:r>
            <a:r>
              <a:rPr lang="en-GB" i="1" dirty="0">
                <a:solidFill>
                  <a:schemeClr val="tx1">
                    <a:lumMod val="95000"/>
                    <a:lumOff val="5000"/>
                  </a:schemeClr>
                </a:solidFill>
              </a:rPr>
              <a:t>E. coli </a:t>
            </a:r>
            <a:r>
              <a:rPr lang="en-GB" dirty="0">
                <a:solidFill>
                  <a:schemeClr val="tx1">
                    <a:lumMod val="95000"/>
                    <a:lumOff val="5000"/>
                  </a:schemeClr>
                </a:solidFill>
              </a:rPr>
              <a:t>pangenome</a:t>
            </a:r>
          </a:p>
        </p:txBody>
      </p:sp>
      <p:pic>
        <p:nvPicPr>
          <p:cNvPr id="5" name="Picture 4">
            <a:extLst>
              <a:ext uri="{FF2B5EF4-FFF2-40B4-BE49-F238E27FC236}">
                <a16:creationId xmlns:a16="http://schemas.microsoft.com/office/drawing/2014/main" id="{7C580C14-F3D8-4C4D-AF42-A169FE0308F5}"/>
              </a:ext>
            </a:extLst>
          </p:cNvPr>
          <p:cNvPicPr>
            <a:picLocks noChangeAspect="1"/>
          </p:cNvPicPr>
          <p:nvPr/>
        </p:nvPicPr>
        <p:blipFill>
          <a:blip r:embed="rId2"/>
          <a:stretch>
            <a:fillRect/>
          </a:stretch>
        </p:blipFill>
        <p:spPr>
          <a:xfrm>
            <a:off x="144726" y="978592"/>
            <a:ext cx="6833674" cy="5412339"/>
          </a:xfrm>
          <a:prstGeom prst="rect">
            <a:avLst/>
          </a:prstGeom>
        </p:spPr>
      </p:pic>
      <p:sp>
        <p:nvSpPr>
          <p:cNvPr id="10" name="TextBox 9">
            <a:extLst>
              <a:ext uri="{FF2B5EF4-FFF2-40B4-BE49-F238E27FC236}">
                <a16:creationId xmlns:a16="http://schemas.microsoft.com/office/drawing/2014/main" id="{9C437126-4AF2-489F-9FE4-43B0450A9A76}"/>
              </a:ext>
            </a:extLst>
          </p:cNvPr>
          <p:cNvSpPr txBox="1"/>
          <p:nvPr/>
        </p:nvSpPr>
        <p:spPr>
          <a:xfrm>
            <a:off x="3973364" y="700026"/>
            <a:ext cx="526273" cy="584775"/>
          </a:xfrm>
          <a:prstGeom prst="rect">
            <a:avLst/>
          </a:prstGeom>
          <a:noFill/>
        </p:spPr>
        <p:txBody>
          <a:bodyPr wrap="square" rtlCol="0">
            <a:spAutoFit/>
          </a:bodyPr>
          <a:lstStyle/>
          <a:p>
            <a:r>
              <a:rPr lang="en-GB" sz="3200" dirty="0"/>
              <a:t>1.</a:t>
            </a:r>
          </a:p>
        </p:txBody>
      </p:sp>
      <p:pic>
        <p:nvPicPr>
          <p:cNvPr id="12" name="Picture 11">
            <a:extLst>
              <a:ext uri="{FF2B5EF4-FFF2-40B4-BE49-F238E27FC236}">
                <a16:creationId xmlns:a16="http://schemas.microsoft.com/office/drawing/2014/main" id="{F29EB38E-1627-42E6-97BA-90D164E52014}"/>
              </a:ext>
            </a:extLst>
          </p:cNvPr>
          <p:cNvPicPr>
            <a:picLocks noChangeAspect="1"/>
          </p:cNvPicPr>
          <p:nvPr/>
        </p:nvPicPr>
        <p:blipFill>
          <a:blip r:embed="rId3"/>
          <a:stretch>
            <a:fillRect/>
          </a:stretch>
        </p:blipFill>
        <p:spPr>
          <a:xfrm>
            <a:off x="7170944" y="960043"/>
            <a:ext cx="3438124" cy="1780457"/>
          </a:xfrm>
          <a:prstGeom prst="rect">
            <a:avLst/>
          </a:prstGeom>
        </p:spPr>
      </p:pic>
      <p:sp>
        <p:nvSpPr>
          <p:cNvPr id="13" name="TextBox 12">
            <a:extLst>
              <a:ext uri="{FF2B5EF4-FFF2-40B4-BE49-F238E27FC236}">
                <a16:creationId xmlns:a16="http://schemas.microsoft.com/office/drawing/2014/main" id="{084DD73F-ED4A-423B-9723-7425D63C3E2F}"/>
              </a:ext>
            </a:extLst>
          </p:cNvPr>
          <p:cNvSpPr txBox="1"/>
          <p:nvPr/>
        </p:nvSpPr>
        <p:spPr>
          <a:xfrm>
            <a:off x="7170944" y="716642"/>
            <a:ext cx="526273" cy="523220"/>
          </a:xfrm>
          <a:prstGeom prst="rect">
            <a:avLst/>
          </a:prstGeom>
          <a:noFill/>
        </p:spPr>
        <p:txBody>
          <a:bodyPr wrap="square" rtlCol="0">
            <a:spAutoFit/>
          </a:bodyPr>
          <a:lstStyle/>
          <a:p>
            <a:r>
              <a:rPr lang="en-GB" sz="2800" dirty="0"/>
              <a:t>2.</a:t>
            </a:r>
          </a:p>
        </p:txBody>
      </p:sp>
      <p:pic>
        <p:nvPicPr>
          <p:cNvPr id="15" name="Picture 14">
            <a:extLst>
              <a:ext uri="{FF2B5EF4-FFF2-40B4-BE49-F238E27FC236}">
                <a16:creationId xmlns:a16="http://schemas.microsoft.com/office/drawing/2014/main" id="{B32A142D-B900-4B93-9C33-12CF5B755928}"/>
              </a:ext>
            </a:extLst>
          </p:cNvPr>
          <p:cNvPicPr>
            <a:picLocks noChangeAspect="1"/>
          </p:cNvPicPr>
          <p:nvPr/>
        </p:nvPicPr>
        <p:blipFill>
          <a:blip r:embed="rId4"/>
          <a:stretch>
            <a:fillRect/>
          </a:stretch>
        </p:blipFill>
        <p:spPr>
          <a:xfrm>
            <a:off x="4162415" y="1239862"/>
            <a:ext cx="2166023" cy="1399696"/>
          </a:xfrm>
          <a:prstGeom prst="rect">
            <a:avLst/>
          </a:prstGeom>
        </p:spPr>
      </p:pic>
      <p:pic>
        <p:nvPicPr>
          <p:cNvPr id="17" name="Picture 16">
            <a:extLst>
              <a:ext uri="{FF2B5EF4-FFF2-40B4-BE49-F238E27FC236}">
                <a16:creationId xmlns:a16="http://schemas.microsoft.com/office/drawing/2014/main" id="{74EEF671-F56D-47E9-8CFC-014B53CD750D}"/>
              </a:ext>
            </a:extLst>
          </p:cNvPr>
          <p:cNvPicPr>
            <a:picLocks noChangeAspect="1"/>
          </p:cNvPicPr>
          <p:nvPr/>
        </p:nvPicPr>
        <p:blipFill>
          <a:blip r:embed="rId5"/>
          <a:stretch>
            <a:fillRect/>
          </a:stretch>
        </p:blipFill>
        <p:spPr>
          <a:xfrm>
            <a:off x="4502299" y="2826824"/>
            <a:ext cx="5863562" cy="1391619"/>
          </a:xfrm>
          <a:prstGeom prst="rect">
            <a:avLst/>
          </a:prstGeom>
        </p:spPr>
      </p:pic>
      <p:sp>
        <p:nvSpPr>
          <p:cNvPr id="18" name="TextBox 17">
            <a:extLst>
              <a:ext uri="{FF2B5EF4-FFF2-40B4-BE49-F238E27FC236}">
                <a16:creationId xmlns:a16="http://schemas.microsoft.com/office/drawing/2014/main" id="{166CAC72-210D-4CDD-A700-B4021C97FA2F}"/>
              </a:ext>
            </a:extLst>
          </p:cNvPr>
          <p:cNvSpPr txBox="1"/>
          <p:nvPr/>
        </p:nvSpPr>
        <p:spPr>
          <a:xfrm>
            <a:off x="3899278" y="3113542"/>
            <a:ext cx="526273" cy="584775"/>
          </a:xfrm>
          <a:prstGeom prst="rect">
            <a:avLst/>
          </a:prstGeom>
          <a:noFill/>
        </p:spPr>
        <p:txBody>
          <a:bodyPr wrap="square" rtlCol="0">
            <a:spAutoFit/>
          </a:bodyPr>
          <a:lstStyle/>
          <a:p>
            <a:r>
              <a:rPr lang="en-GB" sz="3200" dirty="0"/>
              <a:t>3.</a:t>
            </a:r>
          </a:p>
        </p:txBody>
      </p:sp>
      <p:pic>
        <p:nvPicPr>
          <p:cNvPr id="20" name="Picture 19">
            <a:extLst>
              <a:ext uri="{FF2B5EF4-FFF2-40B4-BE49-F238E27FC236}">
                <a16:creationId xmlns:a16="http://schemas.microsoft.com/office/drawing/2014/main" id="{810A41AC-19FC-4772-AA98-BC4E56BC1946}"/>
              </a:ext>
            </a:extLst>
          </p:cNvPr>
          <p:cNvPicPr>
            <a:picLocks noChangeAspect="1"/>
          </p:cNvPicPr>
          <p:nvPr/>
        </p:nvPicPr>
        <p:blipFill>
          <a:blip r:embed="rId6"/>
          <a:stretch>
            <a:fillRect/>
          </a:stretch>
        </p:blipFill>
        <p:spPr>
          <a:xfrm>
            <a:off x="7697217" y="4729564"/>
            <a:ext cx="4153174" cy="1823953"/>
          </a:xfrm>
          <a:prstGeom prst="rect">
            <a:avLst/>
          </a:prstGeom>
        </p:spPr>
      </p:pic>
      <p:sp>
        <p:nvSpPr>
          <p:cNvPr id="21" name="TextBox 20">
            <a:extLst>
              <a:ext uri="{FF2B5EF4-FFF2-40B4-BE49-F238E27FC236}">
                <a16:creationId xmlns:a16="http://schemas.microsoft.com/office/drawing/2014/main" id="{F77BFF6B-BEA8-470D-A4A3-6ACFBAE3D026}"/>
              </a:ext>
            </a:extLst>
          </p:cNvPr>
          <p:cNvSpPr txBox="1"/>
          <p:nvPr/>
        </p:nvSpPr>
        <p:spPr>
          <a:xfrm>
            <a:off x="7434080" y="4454192"/>
            <a:ext cx="526273" cy="584775"/>
          </a:xfrm>
          <a:prstGeom prst="rect">
            <a:avLst/>
          </a:prstGeom>
          <a:noFill/>
        </p:spPr>
        <p:txBody>
          <a:bodyPr wrap="square" rtlCol="0">
            <a:spAutoFit/>
          </a:bodyPr>
          <a:lstStyle/>
          <a:p>
            <a:r>
              <a:rPr lang="en-GB" sz="3200" dirty="0"/>
              <a:t>4.</a:t>
            </a:r>
          </a:p>
        </p:txBody>
      </p:sp>
    </p:spTree>
    <p:extLst>
      <p:ext uri="{BB962C8B-B14F-4D97-AF65-F5344CB8AC3E}">
        <p14:creationId xmlns:p14="http://schemas.microsoft.com/office/powerpoint/2010/main" val="1815817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08474A-E660-924B-9D53-D708C8947960}"/>
              </a:ext>
            </a:extLst>
          </p:cNvPr>
          <p:cNvPicPr>
            <a:picLocks noChangeAspect="1"/>
          </p:cNvPicPr>
          <p:nvPr/>
        </p:nvPicPr>
        <p:blipFill>
          <a:blip r:embed="rId2"/>
          <a:stretch>
            <a:fillRect/>
          </a:stretch>
        </p:blipFill>
        <p:spPr>
          <a:xfrm>
            <a:off x="0" y="394147"/>
            <a:ext cx="7980426" cy="6384341"/>
          </a:xfrm>
          <a:prstGeom prst="rect">
            <a:avLst/>
          </a:prstGeom>
        </p:spPr>
      </p:pic>
      <p:pic>
        <p:nvPicPr>
          <p:cNvPr id="2" name="Picture 1">
            <a:extLst>
              <a:ext uri="{FF2B5EF4-FFF2-40B4-BE49-F238E27FC236}">
                <a16:creationId xmlns:a16="http://schemas.microsoft.com/office/drawing/2014/main" id="{1FF936CF-7FF8-C84E-B6DE-2F2F578A1174}"/>
              </a:ext>
            </a:extLst>
          </p:cNvPr>
          <p:cNvPicPr>
            <a:picLocks noChangeAspect="1"/>
          </p:cNvPicPr>
          <p:nvPr/>
        </p:nvPicPr>
        <p:blipFill>
          <a:blip r:embed="rId3"/>
          <a:stretch>
            <a:fillRect/>
          </a:stretch>
        </p:blipFill>
        <p:spPr>
          <a:xfrm>
            <a:off x="2740686" y="1079754"/>
            <a:ext cx="2499053" cy="1910334"/>
          </a:xfrm>
          <a:prstGeom prst="rect">
            <a:avLst/>
          </a:prstGeom>
        </p:spPr>
      </p:pic>
      <p:sp>
        <p:nvSpPr>
          <p:cNvPr id="5" name="Rectangle 4">
            <a:extLst>
              <a:ext uri="{FF2B5EF4-FFF2-40B4-BE49-F238E27FC236}">
                <a16:creationId xmlns:a16="http://schemas.microsoft.com/office/drawing/2014/main" id="{F6F7E46F-BCCB-6E4D-BE81-5CCCFB7E8DAF}"/>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Metabolic potential of the </a:t>
            </a:r>
            <a:r>
              <a:rPr lang="en-GB" i="1" dirty="0">
                <a:solidFill>
                  <a:schemeClr val="tx1">
                    <a:lumMod val="95000"/>
                    <a:lumOff val="5000"/>
                  </a:schemeClr>
                </a:solidFill>
              </a:rPr>
              <a:t>E. coli </a:t>
            </a:r>
            <a:r>
              <a:rPr lang="en-GB" dirty="0">
                <a:solidFill>
                  <a:schemeClr val="tx1">
                    <a:lumMod val="95000"/>
                    <a:lumOff val="5000"/>
                  </a:schemeClr>
                </a:solidFill>
              </a:rPr>
              <a:t>pangenome</a:t>
            </a:r>
          </a:p>
        </p:txBody>
      </p:sp>
      <p:sp>
        <p:nvSpPr>
          <p:cNvPr id="6" name="TextBox 5">
            <a:extLst>
              <a:ext uri="{FF2B5EF4-FFF2-40B4-BE49-F238E27FC236}">
                <a16:creationId xmlns:a16="http://schemas.microsoft.com/office/drawing/2014/main" id="{FF90CF93-2886-234C-BDF7-ED54CDF219EE}"/>
              </a:ext>
            </a:extLst>
          </p:cNvPr>
          <p:cNvSpPr txBox="1"/>
          <p:nvPr/>
        </p:nvSpPr>
        <p:spPr>
          <a:xfrm>
            <a:off x="2740686" y="787366"/>
            <a:ext cx="526273" cy="584775"/>
          </a:xfrm>
          <a:prstGeom prst="rect">
            <a:avLst/>
          </a:prstGeom>
          <a:noFill/>
        </p:spPr>
        <p:txBody>
          <a:bodyPr wrap="square" rtlCol="0">
            <a:spAutoFit/>
          </a:bodyPr>
          <a:lstStyle/>
          <a:p>
            <a:r>
              <a:rPr lang="en-GB" sz="3200" dirty="0"/>
              <a:t>1.</a:t>
            </a:r>
          </a:p>
        </p:txBody>
      </p:sp>
      <p:pic>
        <p:nvPicPr>
          <p:cNvPr id="7" name="Picture 6">
            <a:extLst>
              <a:ext uri="{FF2B5EF4-FFF2-40B4-BE49-F238E27FC236}">
                <a16:creationId xmlns:a16="http://schemas.microsoft.com/office/drawing/2014/main" id="{263F8239-B9C6-5749-B9CA-8C93AF6573F5}"/>
              </a:ext>
            </a:extLst>
          </p:cNvPr>
          <p:cNvPicPr>
            <a:picLocks noChangeAspect="1"/>
          </p:cNvPicPr>
          <p:nvPr/>
        </p:nvPicPr>
        <p:blipFill>
          <a:blip r:embed="rId4"/>
          <a:stretch>
            <a:fillRect/>
          </a:stretch>
        </p:blipFill>
        <p:spPr>
          <a:xfrm>
            <a:off x="8864854" y="108397"/>
            <a:ext cx="1460500" cy="571500"/>
          </a:xfrm>
          <a:prstGeom prst="rect">
            <a:avLst/>
          </a:prstGeom>
        </p:spPr>
      </p:pic>
      <p:sp>
        <p:nvSpPr>
          <p:cNvPr id="8" name="TextBox 7">
            <a:extLst>
              <a:ext uri="{FF2B5EF4-FFF2-40B4-BE49-F238E27FC236}">
                <a16:creationId xmlns:a16="http://schemas.microsoft.com/office/drawing/2014/main" id="{18231A63-4CC7-174D-9DF5-ADA2AB1C4DE8}"/>
              </a:ext>
            </a:extLst>
          </p:cNvPr>
          <p:cNvSpPr txBox="1"/>
          <p:nvPr/>
        </p:nvSpPr>
        <p:spPr>
          <a:xfrm>
            <a:off x="3266959" y="666709"/>
            <a:ext cx="3037113" cy="369332"/>
          </a:xfrm>
          <a:prstGeom prst="rect">
            <a:avLst/>
          </a:prstGeom>
          <a:noFill/>
        </p:spPr>
        <p:txBody>
          <a:bodyPr wrap="none" rtlCol="0">
            <a:spAutoFit/>
          </a:bodyPr>
          <a:lstStyle/>
          <a:p>
            <a:r>
              <a:rPr lang="en-GB" dirty="0"/>
              <a:t>2,3-Dihydroxy-n-benzoylserine</a:t>
            </a:r>
          </a:p>
        </p:txBody>
      </p:sp>
      <p:pic>
        <p:nvPicPr>
          <p:cNvPr id="9" name="Picture 8">
            <a:extLst>
              <a:ext uri="{FF2B5EF4-FFF2-40B4-BE49-F238E27FC236}">
                <a16:creationId xmlns:a16="http://schemas.microsoft.com/office/drawing/2014/main" id="{7C002660-2534-894F-ABC0-5DEFA4A87F7D}"/>
              </a:ext>
            </a:extLst>
          </p:cNvPr>
          <p:cNvPicPr>
            <a:picLocks noChangeAspect="1"/>
          </p:cNvPicPr>
          <p:nvPr/>
        </p:nvPicPr>
        <p:blipFill>
          <a:blip r:embed="rId5"/>
          <a:stretch>
            <a:fillRect/>
          </a:stretch>
        </p:blipFill>
        <p:spPr>
          <a:xfrm>
            <a:off x="8065275" y="800807"/>
            <a:ext cx="2570988" cy="1366854"/>
          </a:xfrm>
          <a:prstGeom prst="rect">
            <a:avLst/>
          </a:prstGeom>
        </p:spPr>
      </p:pic>
      <p:sp>
        <p:nvSpPr>
          <p:cNvPr id="10" name="TextBox 9">
            <a:extLst>
              <a:ext uri="{FF2B5EF4-FFF2-40B4-BE49-F238E27FC236}">
                <a16:creationId xmlns:a16="http://schemas.microsoft.com/office/drawing/2014/main" id="{C2F710CC-D655-004C-9E39-2699A71D3CAA}"/>
              </a:ext>
            </a:extLst>
          </p:cNvPr>
          <p:cNvSpPr txBox="1"/>
          <p:nvPr/>
        </p:nvSpPr>
        <p:spPr>
          <a:xfrm>
            <a:off x="7896366" y="679897"/>
            <a:ext cx="526273" cy="584775"/>
          </a:xfrm>
          <a:prstGeom prst="rect">
            <a:avLst/>
          </a:prstGeom>
          <a:noFill/>
        </p:spPr>
        <p:txBody>
          <a:bodyPr wrap="square" rtlCol="0">
            <a:spAutoFit/>
          </a:bodyPr>
          <a:lstStyle/>
          <a:p>
            <a:r>
              <a:rPr lang="en-GB" sz="3200" dirty="0"/>
              <a:t>2</a:t>
            </a:r>
          </a:p>
        </p:txBody>
      </p:sp>
      <p:pic>
        <p:nvPicPr>
          <p:cNvPr id="11" name="Picture 10">
            <a:extLst>
              <a:ext uri="{FF2B5EF4-FFF2-40B4-BE49-F238E27FC236}">
                <a16:creationId xmlns:a16="http://schemas.microsoft.com/office/drawing/2014/main" id="{7CA2EB45-C325-9444-91BB-368639B555AD}"/>
              </a:ext>
            </a:extLst>
          </p:cNvPr>
          <p:cNvPicPr>
            <a:picLocks noChangeAspect="1"/>
          </p:cNvPicPr>
          <p:nvPr/>
        </p:nvPicPr>
        <p:blipFill>
          <a:blip r:embed="rId6"/>
          <a:stretch>
            <a:fillRect/>
          </a:stretch>
        </p:blipFill>
        <p:spPr>
          <a:xfrm>
            <a:off x="3798254" y="2516282"/>
            <a:ext cx="3260914" cy="2898067"/>
          </a:xfrm>
          <a:prstGeom prst="rect">
            <a:avLst/>
          </a:prstGeom>
        </p:spPr>
      </p:pic>
      <p:sp>
        <p:nvSpPr>
          <p:cNvPr id="12" name="TextBox 11">
            <a:extLst>
              <a:ext uri="{FF2B5EF4-FFF2-40B4-BE49-F238E27FC236}">
                <a16:creationId xmlns:a16="http://schemas.microsoft.com/office/drawing/2014/main" id="{0DB0F093-30E5-4849-8633-B8541313D640}"/>
              </a:ext>
            </a:extLst>
          </p:cNvPr>
          <p:cNvSpPr txBox="1"/>
          <p:nvPr/>
        </p:nvSpPr>
        <p:spPr>
          <a:xfrm>
            <a:off x="4522378" y="2741413"/>
            <a:ext cx="526273" cy="584775"/>
          </a:xfrm>
          <a:prstGeom prst="rect">
            <a:avLst/>
          </a:prstGeom>
          <a:noFill/>
        </p:spPr>
        <p:txBody>
          <a:bodyPr wrap="square" rtlCol="0">
            <a:spAutoFit/>
          </a:bodyPr>
          <a:lstStyle/>
          <a:p>
            <a:r>
              <a:rPr lang="en-GB" sz="3200" dirty="0"/>
              <a:t>3</a:t>
            </a:r>
          </a:p>
        </p:txBody>
      </p:sp>
      <p:pic>
        <p:nvPicPr>
          <p:cNvPr id="13" name="Picture 12">
            <a:extLst>
              <a:ext uri="{FF2B5EF4-FFF2-40B4-BE49-F238E27FC236}">
                <a16:creationId xmlns:a16="http://schemas.microsoft.com/office/drawing/2014/main" id="{6232D156-E167-204E-A444-A5093BCC3C56}"/>
              </a:ext>
            </a:extLst>
          </p:cNvPr>
          <p:cNvPicPr>
            <a:picLocks noChangeAspect="1"/>
          </p:cNvPicPr>
          <p:nvPr/>
        </p:nvPicPr>
        <p:blipFill>
          <a:blip r:embed="rId7"/>
          <a:stretch>
            <a:fillRect/>
          </a:stretch>
        </p:blipFill>
        <p:spPr>
          <a:xfrm>
            <a:off x="7768321" y="2130650"/>
            <a:ext cx="3943536" cy="1718876"/>
          </a:xfrm>
          <a:prstGeom prst="rect">
            <a:avLst/>
          </a:prstGeom>
        </p:spPr>
      </p:pic>
      <p:sp>
        <p:nvSpPr>
          <p:cNvPr id="14" name="TextBox 13">
            <a:extLst>
              <a:ext uri="{FF2B5EF4-FFF2-40B4-BE49-F238E27FC236}">
                <a16:creationId xmlns:a16="http://schemas.microsoft.com/office/drawing/2014/main" id="{637102B4-B1D9-374B-98FB-5D12E923AC71}"/>
              </a:ext>
            </a:extLst>
          </p:cNvPr>
          <p:cNvSpPr txBox="1"/>
          <p:nvPr/>
        </p:nvSpPr>
        <p:spPr>
          <a:xfrm>
            <a:off x="9740089" y="3002290"/>
            <a:ext cx="526273" cy="584775"/>
          </a:xfrm>
          <a:prstGeom prst="rect">
            <a:avLst/>
          </a:prstGeom>
          <a:noFill/>
        </p:spPr>
        <p:txBody>
          <a:bodyPr wrap="square" rtlCol="0">
            <a:spAutoFit/>
          </a:bodyPr>
          <a:lstStyle/>
          <a:p>
            <a:r>
              <a:rPr lang="en-GB" sz="3200" dirty="0"/>
              <a:t>9</a:t>
            </a:r>
          </a:p>
        </p:txBody>
      </p:sp>
      <p:pic>
        <p:nvPicPr>
          <p:cNvPr id="15" name="Picture 14">
            <a:extLst>
              <a:ext uri="{FF2B5EF4-FFF2-40B4-BE49-F238E27FC236}">
                <a16:creationId xmlns:a16="http://schemas.microsoft.com/office/drawing/2014/main" id="{943FF4C0-04E6-0245-8746-20C3263CEA0E}"/>
              </a:ext>
            </a:extLst>
          </p:cNvPr>
          <p:cNvPicPr>
            <a:picLocks noChangeAspect="1"/>
          </p:cNvPicPr>
          <p:nvPr/>
        </p:nvPicPr>
        <p:blipFill>
          <a:blip r:embed="rId8"/>
          <a:stretch>
            <a:fillRect/>
          </a:stretch>
        </p:blipFill>
        <p:spPr>
          <a:xfrm>
            <a:off x="7117996" y="3849526"/>
            <a:ext cx="4949257" cy="2900077"/>
          </a:xfrm>
          <a:prstGeom prst="rect">
            <a:avLst/>
          </a:prstGeom>
        </p:spPr>
      </p:pic>
      <p:sp>
        <p:nvSpPr>
          <p:cNvPr id="16" name="TextBox 15">
            <a:extLst>
              <a:ext uri="{FF2B5EF4-FFF2-40B4-BE49-F238E27FC236}">
                <a16:creationId xmlns:a16="http://schemas.microsoft.com/office/drawing/2014/main" id="{47549AE4-F7F7-8A45-A42B-4C593AFBD985}"/>
              </a:ext>
            </a:extLst>
          </p:cNvPr>
          <p:cNvSpPr txBox="1"/>
          <p:nvPr/>
        </p:nvSpPr>
        <p:spPr>
          <a:xfrm>
            <a:off x="8283918" y="5619071"/>
            <a:ext cx="1562223" cy="369332"/>
          </a:xfrm>
          <a:prstGeom prst="rect">
            <a:avLst/>
          </a:prstGeom>
          <a:noFill/>
        </p:spPr>
        <p:txBody>
          <a:bodyPr wrap="none" rtlCol="0">
            <a:spAutoFit/>
          </a:bodyPr>
          <a:lstStyle/>
          <a:p>
            <a:r>
              <a:rPr lang="en-US" dirty="0"/>
              <a:t>Lasso peptides</a:t>
            </a:r>
          </a:p>
        </p:txBody>
      </p:sp>
    </p:spTree>
    <p:extLst>
      <p:ext uri="{BB962C8B-B14F-4D97-AF65-F5344CB8AC3E}">
        <p14:creationId xmlns:p14="http://schemas.microsoft.com/office/powerpoint/2010/main" val="1707268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03B81B-9189-2A40-A67E-C2CEA307B716}"/>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How we do make sense of the chemical compounds?</a:t>
            </a:r>
          </a:p>
        </p:txBody>
      </p:sp>
      <p:pic>
        <p:nvPicPr>
          <p:cNvPr id="3" name="Picture 2">
            <a:extLst>
              <a:ext uri="{FF2B5EF4-FFF2-40B4-BE49-F238E27FC236}">
                <a16:creationId xmlns:a16="http://schemas.microsoft.com/office/drawing/2014/main" id="{78627810-37A0-DD4A-A5D5-9AE46AB19112}"/>
              </a:ext>
            </a:extLst>
          </p:cNvPr>
          <p:cNvPicPr>
            <a:picLocks noChangeAspect="1"/>
          </p:cNvPicPr>
          <p:nvPr/>
        </p:nvPicPr>
        <p:blipFill>
          <a:blip r:embed="rId2"/>
          <a:stretch>
            <a:fillRect/>
          </a:stretch>
        </p:blipFill>
        <p:spPr>
          <a:xfrm>
            <a:off x="749300" y="1013870"/>
            <a:ext cx="3149600" cy="952500"/>
          </a:xfrm>
          <a:prstGeom prst="rect">
            <a:avLst/>
          </a:prstGeom>
        </p:spPr>
      </p:pic>
      <p:pic>
        <p:nvPicPr>
          <p:cNvPr id="8194" name="Picture 2" descr="Imagen">
            <a:extLst>
              <a:ext uri="{FF2B5EF4-FFF2-40B4-BE49-F238E27FC236}">
                <a16:creationId xmlns:a16="http://schemas.microsoft.com/office/drawing/2014/main" id="{FC2C4E52-C469-194A-8D13-612D27AA15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667"/>
          <a:stretch/>
        </p:blipFill>
        <p:spPr bwMode="auto">
          <a:xfrm>
            <a:off x="429260" y="2167891"/>
            <a:ext cx="10927422" cy="20154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3AEE6C0-E355-214C-B340-7BDF69A2240B}"/>
              </a:ext>
            </a:extLst>
          </p:cNvPr>
          <p:cNvPicPr>
            <a:picLocks noChangeAspect="1"/>
          </p:cNvPicPr>
          <p:nvPr/>
        </p:nvPicPr>
        <p:blipFill>
          <a:blip r:embed="rId4"/>
          <a:stretch>
            <a:fillRect/>
          </a:stretch>
        </p:blipFill>
        <p:spPr>
          <a:xfrm>
            <a:off x="0" y="4621529"/>
            <a:ext cx="12192000" cy="1446696"/>
          </a:xfrm>
          <a:prstGeom prst="rect">
            <a:avLst/>
          </a:prstGeom>
        </p:spPr>
      </p:pic>
    </p:spTree>
    <p:extLst>
      <p:ext uri="{BB962C8B-B14F-4D97-AF65-F5344CB8AC3E}">
        <p14:creationId xmlns:p14="http://schemas.microsoft.com/office/powerpoint/2010/main" val="2539524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n">
            <a:extLst>
              <a:ext uri="{FF2B5EF4-FFF2-40B4-BE49-F238E27FC236}">
                <a16:creationId xmlns:a16="http://schemas.microsoft.com/office/drawing/2014/main" id="{423DD889-D700-E24A-9A59-CD3F5B62A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058" y="815670"/>
            <a:ext cx="9219883" cy="58937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1721B1-8D7F-0E4F-B069-0CC36E754242}"/>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Chemical Checker</a:t>
            </a:r>
          </a:p>
        </p:txBody>
      </p:sp>
    </p:spTree>
    <p:extLst>
      <p:ext uri="{BB962C8B-B14F-4D97-AF65-F5344CB8AC3E}">
        <p14:creationId xmlns:p14="http://schemas.microsoft.com/office/powerpoint/2010/main" val="3117228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4C78F4-AFEA-A742-9ADD-8F0DB66CC875}"/>
              </a:ext>
            </a:extLst>
          </p:cNvPr>
          <p:cNvPicPr>
            <a:picLocks noChangeAspect="1"/>
          </p:cNvPicPr>
          <p:nvPr/>
        </p:nvPicPr>
        <p:blipFill>
          <a:blip r:embed="rId3"/>
          <a:stretch>
            <a:fillRect/>
          </a:stretch>
        </p:blipFill>
        <p:spPr>
          <a:xfrm>
            <a:off x="0" y="138729"/>
            <a:ext cx="12192000" cy="6580542"/>
          </a:xfrm>
          <a:prstGeom prst="rect">
            <a:avLst/>
          </a:prstGeom>
        </p:spPr>
      </p:pic>
    </p:spTree>
    <p:extLst>
      <p:ext uri="{BB962C8B-B14F-4D97-AF65-F5344CB8AC3E}">
        <p14:creationId xmlns:p14="http://schemas.microsoft.com/office/powerpoint/2010/main" val="1708911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82030D-0175-B749-A40E-1F2EE3EA9E7B}"/>
              </a:ext>
            </a:extLst>
          </p:cNvPr>
          <p:cNvPicPr>
            <a:picLocks noChangeAspect="1"/>
          </p:cNvPicPr>
          <p:nvPr/>
        </p:nvPicPr>
        <p:blipFill>
          <a:blip r:embed="rId3"/>
          <a:stretch>
            <a:fillRect/>
          </a:stretch>
        </p:blipFill>
        <p:spPr>
          <a:xfrm>
            <a:off x="1686088" y="0"/>
            <a:ext cx="8819824" cy="6858000"/>
          </a:xfrm>
          <a:prstGeom prst="rect">
            <a:avLst/>
          </a:prstGeom>
        </p:spPr>
      </p:pic>
    </p:spTree>
    <p:extLst>
      <p:ext uri="{BB962C8B-B14F-4D97-AF65-F5344CB8AC3E}">
        <p14:creationId xmlns:p14="http://schemas.microsoft.com/office/powerpoint/2010/main" val="641818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8E8B59-2476-2B49-9A6E-E4B2E39D78D9}"/>
              </a:ext>
            </a:extLst>
          </p:cNvPr>
          <p:cNvPicPr>
            <a:picLocks noChangeAspect="1"/>
          </p:cNvPicPr>
          <p:nvPr/>
        </p:nvPicPr>
        <p:blipFill>
          <a:blip r:embed="rId2"/>
          <a:stretch>
            <a:fillRect/>
          </a:stretch>
        </p:blipFill>
        <p:spPr>
          <a:xfrm>
            <a:off x="628650" y="1253701"/>
            <a:ext cx="10717530" cy="4350597"/>
          </a:xfrm>
          <a:prstGeom prst="rect">
            <a:avLst/>
          </a:prstGeom>
        </p:spPr>
      </p:pic>
      <p:sp>
        <p:nvSpPr>
          <p:cNvPr id="3" name="Rectangle 2">
            <a:extLst>
              <a:ext uri="{FF2B5EF4-FFF2-40B4-BE49-F238E27FC236}">
                <a16:creationId xmlns:a16="http://schemas.microsoft.com/office/drawing/2014/main" id="{FB403C7B-7B01-1B4B-9386-D24CE5201AEB}"/>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The case of the genome 107</a:t>
            </a:r>
          </a:p>
        </p:txBody>
      </p:sp>
    </p:spTree>
    <p:extLst>
      <p:ext uri="{BB962C8B-B14F-4D97-AF65-F5344CB8AC3E}">
        <p14:creationId xmlns:p14="http://schemas.microsoft.com/office/powerpoint/2010/main" val="3842019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8B19D-EE50-BD4C-BA22-BBB3C8759275}"/>
              </a:ext>
            </a:extLst>
          </p:cNvPr>
          <p:cNvPicPr>
            <a:picLocks noChangeAspect="1"/>
          </p:cNvPicPr>
          <p:nvPr/>
        </p:nvPicPr>
        <p:blipFill>
          <a:blip r:embed="rId3"/>
          <a:stretch>
            <a:fillRect/>
          </a:stretch>
        </p:blipFill>
        <p:spPr>
          <a:xfrm>
            <a:off x="148590" y="1296270"/>
            <a:ext cx="12192000" cy="2756699"/>
          </a:xfrm>
          <a:prstGeom prst="rect">
            <a:avLst/>
          </a:prstGeom>
        </p:spPr>
      </p:pic>
      <p:sp>
        <p:nvSpPr>
          <p:cNvPr id="3" name="Rectangle 2">
            <a:extLst>
              <a:ext uri="{FF2B5EF4-FFF2-40B4-BE49-F238E27FC236}">
                <a16:creationId xmlns:a16="http://schemas.microsoft.com/office/drawing/2014/main" id="{7551C255-9D71-9E4E-95DF-6B2061F18163}"/>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The case of the genome 107</a:t>
            </a:r>
          </a:p>
        </p:txBody>
      </p:sp>
      <p:sp>
        <p:nvSpPr>
          <p:cNvPr id="4" name="TextBox 3">
            <a:extLst>
              <a:ext uri="{FF2B5EF4-FFF2-40B4-BE49-F238E27FC236}">
                <a16:creationId xmlns:a16="http://schemas.microsoft.com/office/drawing/2014/main" id="{456B4BD0-CCA8-A34E-80FD-C3275DD1A918}"/>
              </a:ext>
            </a:extLst>
          </p:cNvPr>
          <p:cNvSpPr txBox="1"/>
          <p:nvPr/>
        </p:nvSpPr>
        <p:spPr>
          <a:xfrm>
            <a:off x="8446770" y="1841338"/>
            <a:ext cx="2198038" cy="646331"/>
          </a:xfrm>
          <a:prstGeom prst="rect">
            <a:avLst/>
          </a:prstGeom>
          <a:noFill/>
        </p:spPr>
        <p:txBody>
          <a:bodyPr wrap="none" rtlCol="0">
            <a:spAutoFit/>
          </a:bodyPr>
          <a:lstStyle/>
          <a:p>
            <a:r>
              <a:rPr lang="en-US" sz="3600" dirty="0"/>
              <a:t>Colibactin!</a:t>
            </a:r>
          </a:p>
        </p:txBody>
      </p:sp>
      <p:pic>
        <p:nvPicPr>
          <p:cNvPr id="5" name="Picture 4">
            <a:extLst>
              <a:ext uri="{FF2B5EF4-FFF2-40B4-BE49-F238E27FC236}">
                <a16:creationId xmlns:a16="http://schemas.microsoft.com/office/drawing/2014/main" id="{5CC56E62-931D-1E45-A7E6-66AC58F84089}"/>
              </a:ext>
            </a:extLst>
          </p:cNvPr>
          <p:cNvPicPr>
            <a:picLocks noChangeAspect="1"/>
          </p:cNvPicPr>
          <p:nvPr/>
        </p:nvPicPr>
        <p:blipFill>
          <a:blip r:embed="rId4"/>
          <a:stretch>
            <a:fillRect/>
          </a:stretch>
        </p:blipFill>
        <p:spPr>
          <a:xfrm>
            <a:off x="0" y="4709160"/>
            <a:ext cx="6126480" cy="1520758"/>
          </a:xfrm>
          <a:prstGeom prst="rect">
            <a:avLst/>
          </a:prstGeom>
        </p:spPr>
      </p:pic>
      <p:sp>
        <p:nvSpPr>
          <p:cNvPr id="6" name="TextBox 5">
            <a:extLst>
              <a:ext uri="{FF2B5EF4-FFF2-40B4-BE49-F238E27FC236}">
                <a16:creationId xmlns:a16="http://schemas.microsoft.com/office/drawing/2014/main" id="{7FBB449E-0A2C-9F4B-AEE4-566DCD3F977F}"/>
              </a:ext>
            </a:extLst>
          </p:cNvPr>
          <p:cNvSpPr txBox="1"/>
          <p:nvPr/>
        </p:nvSpPr>
        <p:spPr>
          <a:xfrm>
            <a:off x="6639983" y="4961565"/>
            <a:ext cx="5155778" cy="1200329"/>
          </a:xfrm>
          <a:prstGeom prst="rect">
            <a:avLst/>
          </a:prstGeom>
          <a:noFill/>
        </p:spPr>
        <p:txBody>
          <a:bodyPr wrap="square" rtlCol="0">
            <a:spAutoFit/>
          </a:bodyPr>
          <a:lstStyle/>
          <a:p>
            <a:r>
              <a:rPr lang="en-US" dirty="0"/>
              <a:t>But my annotation shows the name of </a:t>
            </a:r>
            <a:r>
              <a:rPr lang="en-US" i="1" dirty="0"/>
              <a:t>dltA_2</a:t>
            </a:r>
            <a:r>
              <a:rPr lang="en-US" dirty="0"/>
              <a:t> instead</a:t>
            </a:r>
          </a:p>
          <a:p>
            <a:endParaRPr lang="en-US" dirty="0"/>
          </a:p>
          <a:p>
            <a:r>
              <a:rPr lang="en-US" dirty="0"/>
              <a:t>Running blast on the protein sequence (</a:t>
            </a:r>
            <a:r>
              <a:rPr lang="en-US" dirty="0" err="1"/>
              <a:t>BlastP</a:t>
            </a:r>
            <a:r>
              <a:rPr lang="en-US" dirty="0"/>
              <a:t>) shows that this is </a:t>
            </a:r>
            <a:r>
              <a:rPr lang="en-US" i="1" dirty="0" err="1"/>
              <a:t>clbK</a:t>
            </a:r>
            <a:r>
              <a:rPr lang="en-US" dirty="0"/>
              <a:t>!</a:t>
            </a:r>
          </a:p>
        </p:txBody>
      </p:sp>
    </p:spTree>
    <p:extLst>
      <p:ext uri="{BB962C8B-B14F-4D97-AF65-F5344CB8AC3E}">
        <p14:creationId xmlns:p14="http://schemas.microsoft.com/office/powerpoint/2010/main" val="3991555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15A5B8-3DF6-4693-857A-E699F516173E}"/>
              </a:ext>
            </a:extLst>
          </p:cNvPr>
          <p:cNvSpPr/>
          <p:nvPr/>
        </p:nvSpPr>
        <p:spPr>
          <a:xfrm>
            <a:off x="0" y="0"/>
            <a:ext cx="12192000" cy="6858000"/>
          </a:xfrm>
          <a:prstGeom prst="rect">
            <a:avLst/>
          </a:prstGeom>
          <a:ln>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5122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789B1-EAC9-43E5-9A05-4A30145BBC9A}"/>
              </a:ext>
            </a:extLst>
          </p:cNvPr>
          <p:cNvSpPr/>
          <p:nvPr/>
        </p:nvSpPr>
        <p:spPr>
          <a:xfrm>
            <a:off x="0" y="229307"/>
            <a:ext cx="12192000" cy="329680"/>
          </a:xfrm>
          <a:prstGeom prst="rect">
            <a:avLst/>
          </a:prstGeom>
          <a:gradFill flip="none" rotWithShape="1">
            <a:gsLst>
              <a:gs pos="76000">
                <a:schemeClr val="accent1">
                  <a:alpha val="75000"/>
                  <a:lumMod val="0"/>
                  <a:lumOff val="100000"/>
                </a:schemeClr>
              </a:gs>
              <a:gs pos="0">
                <a:srgbClr val="FF0000">
                  <a:alpha val="88000"/>
                  <a:lumMod val="97000"/>
                  <a:lumOff val="3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Our resources</a:t>
            </a:r>
          </a:p>
        </p:txBody>
      </p:sp>
      <p:sp>
        <p:nvSpPr>
          <p:cNvPr id="3" name="Rectangle 2">
            <a:extLst>
              <a:ext uri="{FF2B5EF4-FFF2-40B4-BE49-F238E27FC236}">
                <a16:creationId xmlns:a16="http://schemas.microsoft.com/office/drawing/2014/main" id="{25263F45-3457-43E1-82BF-7999A6936889}"/>
              </a:ext>
            </a:extLst>
          </p:cNvPr>
          <p:cNvSpPr/>
          <p:nvPr/>
        </p:nvSpPr>
        <p:spPr>
          <a:xfrm>
            <a:off x="896036" y="1501935"/>
            <a:ext cx="5020573" cy="1631216"/>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151 </a:t>
            </a:r>
            <a:r>
              <a:rPr lang="en-GB" sz="2000" dirty="0">
                <a:solidFill>
                  <a:srgbClr val="FF0000"/>
                </a:solidFill>
                <a:latin typeface="Calibri" panose="020F0502020204030204" pitchFamily="34" charset="0"/>
                <a:cs typeface="Calibri" panose="020F0502020204030204" pitchFamily="34" charset="0"/>
              </a:rPr>
              <a:t>pathogenic strains</a:t>
            </a:r>
          </a:p>
          <a:p>
            <a:r>
              <a:rPr lang="en-GB" sz="2000" dirty="0">
                <a:latin typeface="Calibri" panose="020F0502020204030204" pitchFamily="34" charset="0"/>
                <a:cs typeface="Calibri" panose="020F0502020204030204" pitchFamily="34" charset="0"/>
              </a:rPr>
              <a:t>16 </a:t>
            </a:r>
            <a:r>
              <a:rPr lang="en-GB" sz="2000" dirty="0">
                <a:solidFill>
                  <a:srgbClr val="0070C0"/>
                </a:solidFill>
                <a:latin typeface="Calibri" panose="020F0502020204030204" pitchFamily="34" charset="0"/>
                <a:cs typeface="Calibri" panose="020F0502020204030204" pitchFamily="34" charset="0"/>
              </a:rPr>
              <a:t>laboratory strains</a:t>
            </a:r>
          </a:p>
          <a:p>
            <a:r>
              <a:rPr lang="en-GB" sz="2000" dirty="0">
                <a:latin typeface="Calibri" panose="020F0502020204030204" pitchFamily="34" charset="0"/>
                <a:cs typeface="Calibri" panose="020F0502020204030204" pitchFamily="34" charset="0"/>
              </a:rPr>
              <a:t>337 </a:t>
            </a:r>
            <a:r>
              <a:rPr lang="en-GB" sz="2000" dirty="0">
                <a:solidFill>
                  <a:srgbClr val="00B050"/>
                </a:solidFill>
                <a:latin typeface="Calibri" panose="020F0502020204030204" pitchFamily="34" charset="0"/>
                <a:cs typeface="Calibri" panose="020F0502020204030204" pitchFamily="34" charset="0"/>
              </a:rPr>
              <a:t>animal and human commensals </a:t>
            </a:r>
          </a:p>
          <a:p>
            <a:r>
              <a:rPr lang="en-GB" sz="2000" dirty="0">
                <a:latin typeface="Calibri" panose="020F0502020204030204" pitchFamily="34" charset="0"/>
                <a:cs typeface="Calibri" panose="020F0502020204030204" pitchFamily="34" charset="0"/>
              </a:rPr>
              <a:t>234 </a:t>
            </a:r>
            <a:r>
              <a:rPr lang="en-GB" sz="2000" dirty="0">
                <a:solidFill>
                  <a:srgbClr val="00B050"/>
                </a:solidFill>
                <a:latin typeface="Calibri" panose="020F0502020204030204" pitchFamily="34" charset="0"/>
                <a:cs typeface="Calibri" panose="020F0502020204030204" pitchFamily="34" charset="0"/>
              </a:rPr>
              <a:t>human gut commensals</a:t>
            </a:r>
          </a:p>
          <a:p>
            <a:r>
              <a:rPr lang="en-GB" sz="2000" dirty="0">
                <a:latin typeface="Calibri" panose="020F0502020204030204" pitchFamily="34" charset="0"/>
                <a:cs typeface="Calibri" panose="020F0502020204030204" pitchFamily="34" charset="0"/>
              </a:rPr>
              <a:t>6 uncharacterized strains </a:t>
            </a:r>
          </a:p>
        </p:txBody>
      </p:sp>
      <p:sp>
        <p:nvSpPr>
          <p:cNvPr id="4" name="TextBox 3">
            <a:extLst>
              <a:ext uri="{FF2B5EF4-FFF2-40B4-BE49-F238E27FC236}">
                <a16:creationId xmlns:a16="http://schemas.microsoft.com/office/drawing/2014/main" id="{32DB3EF6-37E2-4A5D-A7C7-C2DCBA3408E6}"/>
              </a:ext>
            </a:extLst>
          </p:cNvPr>
          <p:cNvSpPr txBox="1"/>
          <p:nvPr/>
        </p:nvSpPr>
        <p:spPr>
          <a:xfrm>
            <a:off x="896036" y="3263185"/>
            <a:ext cx="1565878" cy="461665"/>
          </a:xfrm>
          <a:prstGeom prst="rect">
            <a:avLst/>
          </a:prstGeom>
          <a:noFill/>
        </p:spPr>
        <p:txBody>
          <a:bodyPr wrap="none" rtlCol="0">
            <a:spAutoFit/>
          </a:bodyPr>
          <a:lstStyle/>
          <a:p>
            <a:r>
              <a:rPr lang="en-US" sz="2400" b="1" dirty="0"/>
              <a:t>746 strains</a:t>
            </a:r>
            <a:endParaRPr lang="en-US" sz="2400" dirty="0"/>
          </a:p>
        </p:txBody>
      </p:sp>
      <p:sp>
        <p:nvSpPr>
          <p:cNvPr id="39" name="TextBox 38">
            <a:extLst>
              <a:ext uri="{FF2B5EF4-FFF2-40B4-BE49-F238E27FC236}">
                <a16:creationId xmlns:a16="http://schemas.microsoft.com/office/drawing/2014/main" id="{5D99751B-838E-4C45-A608-86874660F601}"/>
              </a:ext>
            </a:extLst>
          </p:cNvPr>
          <p:cNvSpPr txBox="1"/>
          <p:nvPr/>
        </p:nvSpPr>
        <p:spPr>
          <a:xfrm>
            <a:off x="757905" y="5213826"/>
            <a:ext cx="3130857" cy="830997"/>
          </a:xfrm>
          <a:prstGeom prst="rect">
            <a:avLst/>
          </a:prstGeom>
          <a:noFill/>
        </p:spPr>
        <p:txBody>
          <a:bodyPr wrap="none" rtlCol="0">
            <a:spAutoFit/>
          </a:bodyPr>
          <a:lstStyle/>
          <a:p>
            <a:r>
              <a:rPr lang="en-US" sz="2400" b="1" dirty="0"/>
              <a:t>We have access to all </a:t>
            </a:r>
          </a:p>
          <a:p>
            <a:r>
              <a:rPr lang="en-US" sz="2400" b="1" dirty="0"/>
              <a:t>strains for experiments</a:t>
            </a:r>
            <a:endParaRPr lang="en-US" sz="2400" dirty="0"/>
          </a:p>
        </p:txBody>
      </p:sp>
      <p:sp>
        <p:nvSpPr>
          <p:cNvPr id="40" name="TextBox 39">
            <a:extLst>
              <a:ext uri="{FF2B5EF4-FFF2-40B4-BE49-F238E27FC236}">
                <a16:creationId xmlns:a16="http://schemas.microsoft.com/office/drawing/2014/main" id="{E30E26B6-76AC-40EB-A717-0F299DEA5339}"/>
              </a:ext>
            </a:extLst>
          </p:cNvPr>
          <p:cNvSpPr txBox="1"/>
          <p:nvPr/>
        </p:nvSpPr>
        <p:spPr>
          <a:xfrm>
            <a:off x="757905" y="1113221"/>
            <a:ext cx="1843325" cy="461665"/>
          </a:xfrm>
          <a:prstGeom prst="rect">
            <a:avLst/>
          </a:prstGeom>
          <a:noFill/>
        </p:spPr>
        <p:txBody>
          <a:bodyPr wrap="none" rtlCol="0">
            <a:spAutoFit/>
          </a:bodyPr>
          <a:lstStyle/>
          <a:p>
            <a:r>
              <a:rPr lang="en-US" sz="2400" b="1" i="1" dirty="0"/>
              <a:t>E. coli</a:t>
            </a:r>
            <a:r>
              <a:rPr lang="en-US" sz="2400" b="1" dirty="0"/>
              <a:t> strains</a:t>
            </a:r>
            <a:endParaRPr lang="en-US" sz="2400" dirty="0"/>
          </a:p>
        </p:txBody>
      </p:sp>
      <p:sp>
        <p:nvSpPr>
          <p:cNvPr id="41" name="TextBox 40">
            <a:extLst>
              <a:ext uri="{FF2B5EF4-FFF2-40B4-BE49-F238E27FC236}">
                <a16:creationId xmlns:a16="http://schemas.microsoft.com/office/drawing/2014/main" id="{53EA3E28-0AE0-B145-8561-7F500AECF089}"/>
              </a:ext>
            </a:extLst>
          </p:cNvPr>
          <p:cNvSpPr txBox="1"/>
          <p:nvPr/>
        </p:nvSpPr>
        <p:spPr>
          <a:xfrm>
            <a:off x="896036" y="3914249"/>
            <a:ext cx="6097656" cy="646331"/>
          </a:xfrm>
          <a:prstGeom prst="rect">
            <a:avLst/>
          </a:prstGeom>
          <a:noFill/>
        </p:spPr>
        <p:txBody>
          <a:bodyPr wrap="square">
            <a:spAutoFit/>
          </a:bodyPr>
          <a:lstStyle/>
          <a:p>
            <a:r>
              <a:rPr lang="en-GB" sz="1800" dirty="0">
                <a:latin typeface="Calibri" panose="020F0502020204030204" pitchFamily="34" charset="0"/>
                <a:cs typeface="Calibri" panose="020F0502020204030204" pitchFamily="34" charset="0"/>
              </a:rPr>
              <a:t>+ ~50 strains (experimental evolution, </a:t>
            </a:r>
          </a:p>
          <a:p>
            <a:r>
              <a:rPr lang="en-GB" sz="1800" dirty="0">
                <a:latin typeface="Calibri" panose="020F0502020204030204" pitchFamily="34" charset="0"/>
                <a:cs typeface="Calibri" panose="020F0502020204030204" pitchFamily="34" charset="0"/>
              </a:rPr>
              <a:t>and other sources)</a:t>
            </a:r>
          </a:p>
        </p:txBody>
      </p:sp>
      <p:sp>
        <p:nvSpPr>
          <p:cNvPr id="42" name="TextBox 41">
            <a:extLst>
              <a:ext uri="{FF2B5EF4-FFF2-40B4-BE49-F238E27FC236}">
                <a16:creationId xmlns:a16="http://schemas.microsoft.com/office/drawing/2014/main" id="{82E425FD-7598-894A-8C15-B553CD10302E}"/>
              </a:ext>
            </a:extLst>
          </p:cNvPr>
          <p:cNvSpPr txBox="1"/>
          <p:nvPr/>
        </p:nvSpPr>
        <p:spPr>
          <a:xfrm>
            <a:off x="896036" y="4573257"/>
            <a:ext cx="1719766" cy="461665"/>
          </a:xfrm>
          <a:prstGeom prst="rect">
            <a:avLst/>
          </a:prstGeom>
          <a:noFill/>
        </p:spPr>
        <p:txBody>
          <a:bodyPr wrap="none" rtlCol="0">
            <a:spAutoFit/>
          </a:bodyPr>
          <a:lstStyle/>
          <a:p>
            <a:r>
              <a:rPr lang="en-US" sz="2400" b="1" dirty="0"/>
              <a:t>~800 strains</a:t>
            </a:r>
            <a:endParaRPr lang="en-US" sz="2400" dirty="0"/>
          </a:p>
        </p:txBody>
      </p:sp>
      <p:pic>
        <p:nvPicPr>
          <p:cNvPr id="9" name="Picture 8">
            <a:extLst>
              <a:ext uri="{FF2B5EF4-FFF2-40B4-BE49-F238E27FC236}">
                <a16:creationId xmlns:a16="http://schemas.microsoft.com/office/drawing/2014/main" id="{2787BA8C-6DB5-C840-BF5C-BBA71D025E31}"/>
              </a:ext>
            </a:extLst>
          </p:cNvPr>
          <p:cNvPicPr>
            <a:picLocks noChangeAspect="1"/>
          </p:cNvPicPr>
          <p:nvPr/>
        </p:nvPicPr>
        <p:blipFill>
          <a:blip r:embed="rId3"/>
          <a:stretch>
            <a:fillRect/>
          </a:stretch>
        </p:blipFill>
        <p:spPr>
          <a:xfrm>
            <a:off x="5391641" y="1344053"/>
            <a:ext cx="6042454" cy="4062620"/>
          </a:xfrm>
          <a:prstGeom prst="rect">
            <a:avLst/>
          </a:prstGeom>
        </p:spPr>
      </p:pic>
    </p:spTree>
    <p:extLst>
      <p:ext uri="{BB962C8B-B14F-4D97-AF65-F5344CB8AC3E}">
        <p14:creationId xmlns:p14="http://schemas.microsoft.com/office/powerpoint/2010/main" val="1751730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A92B3E-20FE-0B4D-8401-99C958A2DC51}"/>
              </a:ext>
            </a:extLst>
          </p:cNvPr>
          <p:cNvSpPr txBox="1"/>
          <p:nvPr/>
        </p:nvSpPr>
        <p:spPr>
          <a:xfrm>
            <a:off x="914400" y="822960"/>
            <a:ext cx="9048374" cy="1754326"/>
          </a:xfrm>
          <a:prstGeom prst="rect">
            <a:avLst/>
          </a:prstGeom>
          <a:noFill/>
        </p:spPr>
        <p:txBody>
          <a:bodyPr wrap="none" rtlCol="0">
            <a:spAutoFit/>
          </a:bodyPr>
          <a:lstStyle/>
          <a:p>
            <a:r>
              <a:rPr lang="en-US" dirty="0"/>
              <a:t>What is left to do:</a:t>
            </a:r>
          </a:p>
          <a:p>
            <a:endParaRPr lang="en-US" dirty="0"/>
          </a:p>
          <a:p>
            <a:pPr marL="285750" indent="-285750">
              <a:buFontTx/>
              <a:buChar char="-"/>
            </a:pPr>
            <a:r>
              <a:rPr lang="en-US" dirty="0"/>
              <a:t>de-duplicate strains in the dataset (there might be a few that are (almost) exactly the same)</a:t>
            </a:r>
          </a:p>
          <a:p>
            <a:pPr marL="285750" indent="-285750">
              <a:buFontTx/>
              <a:buChar char="-"/>
            </a:pPr>
            <a:r>
              <a:rPr lang="en-US" dirty="0"/>
              <a:t>Match genomes to known strains in </a:t>
            </a:r>
            <a:r>
              <a:rPr lang="en-US" dirty="0" err="1"/>
              <a:t>db</a:t>
            </a:r>
            <a:r>
              <a:rPr lang="en-US" dirty="0"/>
              <a:t> (using tools like Kraken)</a:t>
            </a:r>
          </a:p>
          <a:p>
            <a:pPr marL="285750" indent="-285750">
              <a:buFontTx/>
              <a:buChar char="-"/>
            </a:pPr>
            <a:r>
              <a:rPr lang="en-US" dirty="0"/>
              <a:t>Improve </a:t>
            </a:r>
            <a:r>
              <a:rPr lang="en-US" dirty="0" err="1"/>
              <a:t>Prokka</a:t>
            </a:r>
            <a:r>
              <a:rPr lang="en-US" dirty="0"/>
              <a:t> annotation (training models with Prodigal)</a:t>
            </a:r>
          </a:p>
          <a:p>
            <a:pPr marL="285750" indent="-285750">
              <a:buFontTx/>
              <a:buChar char="-"/>
            </a:pPr>
            <a:r>
              <a:rPr lang="en-US" dirty="0"/>
              <a:t>Identification of antimicrobial and virulence genes</a:t>
            </a:r>
          </a:p>
        </p:txBody>
      </p:sp>
    </p:spTree>
    <p:extLst>
      <p:ext uri="{BB962C8B-B14F-4D97-AF65-F5344CB8AC3E}">
        <p14:creationId xmlns:p14="http://schemas.microsoft.com/office/powerpoint/2010/main" val="20402862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27BA20-20B4-3D4E-BC9A-F313C25380A6}"/>
              </a:ext>
            </a:extLst>
          </p:cNvPr>
          <p:cNvSpPr txBox="1"/>
          <p:nvPr/>
        </p:nvSpPr>
        <p:spPr>
          <a:xfrm>
            <a:off x="3226304" y="2875002"/>
            <a:ext cx="5739392" cy="1107996"/>
          </a:xfrm>
          <a:prstGeom prst="rect">
            <a:avLst/>
          </a:prstGeom>
          <a:noFill/>
        </p:spPr>
        <p:txBody>
          <a:bodyPr wrap="none" rtlCol="0">
            <a:spAutoFit/>
          </a:bodyPr>
          <a:lstStyle/>
          <a:p>
            <a:r>
              <a:rPr lang="en-US" sz="6600" dirty="0"/>
              <a:t>Microbial GWAS</a:t>
            </a:r>
          </a:p>
        </p:txBody>
      </p:sp>
    </p:spTree>
    <p:extLst>
      <p:ext uri="{BB962C8B-B14F-4D97-AF65-F5344CB8AC3E}">
        <p14:creationId xmlns:p14="http://schemas.microsoft.com/office/powerpoint/2010/main" val="664760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AD2542-5CA0-49C7-BB53-FCF07B59CB4A}"/>
              </a:ext>
            </a:extLst>
          </p:cNvPr>
          <p:cNvSpPr txBox="1"/>
          <p:nvPr/>
        </p:nvSpPr>
        <p:spPr>
          <a:xfrm>
            <a:off x="1884580" y="717387"/>
            <a:ext cx="778868" cy="369332"/>
          </a:xfrm>
          <a:prstGeom prst="rect">
            <a:avLst/>
          </a:prstGeom>
          <a:noFill/>
        </p:spPr>
        <p:txBody>
          <a:bodyPr wrap="none" rtlCol="0">
            <a:spAutoFit/>
          </a:bodyPr>
          <a:lstStyle/>
          <a:p>
            <a:r>
              <a:rPr lang="en-US" b="1" dirty="0">
                <a:solidFill>
                  <a:srgbClr val="0070C0"/>
                </a:solidFill>
              </a:rPr>
              <a:t>GWAS</a:t>
            </a:r>
          </a:p>
        </p:txBody>
      </p:sp>
      <p:sp>
        <p:nvSpPr>
          <p:cNvPr id="3" name="TextBox 2">
            <a:extLst>
              <a:ext uri="{FF2B5EF4-FFF2-40B4-BE49-F238E27FC236}">
                <a16:creationId xmlns:a16="http://schemas.microsoft.com/office/drawing/2014/main" id="{B045DA08-30AC-4CCF-8C8E-972F7ABAF634}"/>
              </a:ext>
            </a:extLst>
          </p:cNvPr>
          <p:cNvSpPr txBox="1"/>
          <p:nvPr/>
        </p:nvSpPr>
        <p:spPr>
          <a:xfrm>
            <a:off x="5772962" y="723920"/>
            <a:ext cx="1191095" cy="400110"/>
          </a:xfrm>
          <a:prstGeom prst="rect">
            <a:avLst/>
          </a:prstGeom>
          <a:noFill/>
        </p:spPr>
        <p:txBody>
          <a:bodyPr wrap="none" rtlCol="0">
            <a:spAutoFit/>
          </a:bodyPr>
          <a:lstStyle/>
          <a:p>
            <a:r>
              <a:rPr lang="en-US" sz="2000" b="1" dirty="0" err="1">
                <a:solidFill>
                  <a:srgbClr val="00B050"/>
                </a:solidFill>
              </a:rPr>
              <a:t>mdGWAS</a:t>
            </a:r>
            <a:endParaRPr lang="en-US" sz="2000" b="1" dirty="0">
              <a:solidFill>
                <a:srgbClr val="00B050"/>
              </a:solidFill>
            </a:endParaRPr>
          </a:p>
        </p:txBody>
      </p:sp>
      <p:sp>
        <p:nvSpPr>
          <p:cNvPr id="4" name="TextBox 3">
            <a:extLst>
              <a:ext uri="{FF2B5EF4-FFF2-40B4-BE49-F238E27FC236}">
                <a16:creationId xmlns:a16="http://schemas.microsoft.com/office/drawing/2014/main" id="{87AA0E42-5182-4C1C-B635-AD2AA5C1C9E7}"/>
              </a:ext>
            </a:extLst>
          </p:cNvPr>
          <p:cNvSpPr txBox="1"/>
          <p:nvPr/>
        </p:nvSpPr>
        <p:spPr>
          <a:xfrm>
            <a:off x="9804129" y="717387"/>
            <a:ext cx="1213281" cy="369332"/>
          </a:xfrm>
          <a:prstGeom prst="rect">
            <a:avLst/>
          </a:prstGeom>
          <a:noFill/>
        </p:spPr>
        <p:txBody>
          <a:bodyPr wrap="none" rtlCol="0">
            <a:spAutoFit/>
          </a:bodyPr>
          <a:lstStyle/>
          <a:p>
            <a:r>
              <a:rPr lang="en-US" b="1" dirty="0" err="1">
                <a:solidFill>
                  <a:srgbClr val="FF0000"/>
                </a:solidFill>
              </a:rPr>
              <a:t>mdhGWAS</a:t>
            </a:r>
            <a:endParaRPr lang="en-US" b="1" dirty="0">
              <a:solidFill>
                <a:srgbClr val="FF0000"/>
              </a:solidFill>
            </a:endParaRPr>
          </a:p>
        </p:txBody>
      </p:sp>
      <p:sp>
        <p:nvSpPr>
          <p:cNvPr id="5" name="TextBox 4">
            <a:extLst>
              <a:ext uri="{FF2B5EF4-FFF2-40B4-BE49-F238E27FC236}">
                <a16:creationId xmlns:a16="http://schemas.microsoft.com/office/drawing/2014/main" id="{B79BECBA-C892-4103-B6DA-3E7B3F4223E8}"/>
              </a:ext>
            </a:extLst>
          </p:cNvPr>
          <p:cNvSpPr txBox="1"/>
          <p:nvPr/>
        </p:nvSpPr>
        <p:spPr>
          <a:xfrm>
            <a:off x="988965" y="6529555"/>
            <a:ext cx="2790123" cy="307777"/>
          </a:xfrm>
          <a:prstGeom prst="rect">
            <a:avLst/>
          </a:prstGeom>
          <a:noFill/>
        </p:spPr>
        <p:txBody>
          <a:bodyPr wrap="none" rtlCol="0">
            <a:spAutoFit/>
          </a:bodyPr>
          <a:lstStyle/>
          <a:p>
            <a:r>
              <a:rPr lang="en-US" sz="1400" b="1" dirty="0"/>
              <a:t>(Tam V 2019, Nature Rev. Genetics)</a:t>
            </a:r>
          </a:p>
        </p:txBody>
      </p:sp>
      <p:pic>
        <p:nvPicPr>
          <p:cNvPr id="6" name="Picture 5">
            <a:extLst>
              <a:ext uri="{FF2B5EF4-FFF2-40B4-BE49-F238E27FC236}">
                <a16:creationId xmlns:a16="http://schemas.microsoft.com/office/drawing/2014/main" id="{449A42C1-6B9E-4D33-98B8-B1D3FC9C0779}"/>
              </a:ext>
            </a:extLst>
          </p:cNvPr>
          <p:cNvPicPr>
            <a:picLocks noChangeAspect="1"/>
          </p:cNvPicPr>
          <p:nvPr/>
        </p:nvPicPr>
        <p:blipFill>
          <a:blip r:embed="rId2"/>
          <a:stretch>
            <a:fillRect/>
          </a:stretch>
        </p:blipFill>
        <p:spPr>
          <a:xfrm>
            <a:off x="413642" y="1196455"/>
            <a:ext cx="3704969" cy="4838346"/>
          </a:xfrm>
          <a:prstGeom prst="rect">
            <a:avLst/>
          </a:prstGeom>
        </p:spPr>
      </p:pic>
      <p:pic>
        <p:nvPicPr>
          <p:cNvPr id="7" name="Picture 6">
            <a:extLst>
              <a:ext uri="{FF2B5EF4-FFF2-40B4-BE49-F238E27FC236}">
                <a16:creationId xmlns:a16="http://schemas.microsoft.com/office/drawing/2014/main" id="{D6A09CCB-766A-4713-A97F-30692AAA3CB2}"/>
              </a:ext>
            </a:extLst>
          </p:cNvPr>
          <p:cNvPicPr>
            <a:picLocks noChangeAspect="1"/>
          </p:cNvPicPr>
          <p:nvPr/>
        </p:nvPicPr>
        <p:blipFill rotWithShape="1">
          <a:blip r:embed="rId3"/>
          <a:srcRect t="27525" b="31815"/>
          <a:stretch/>
        </p:blipFill>
        <p:spPr>
          <a:xfrm>
            <a:off x="9271887" y="2190784"/>
            <a:ext cx="2037963" cy="2111796"/>
          </a:xfrm>
          <a:prstGeom prst="rect">
            <a:avLst/>
          </a:prstGeom>
        </p:spPr>
      </p:pic>
      <p:pic>
        <p:nvPicPr>
          <p:cNvPr id="8" name="Picture 7">
            <a:extLst>
              <a:ext uri="{FF2B5EF4-FFF2-40B4-BE49-F238E27FC236}">
                <a16:creationId xmlns:a16="http://schemas.microsoft.com/office/drawing/2014/main" id="{58B19D09-77FE-4F66-96CE-B6B2D94D1743}"/>
              </a:ext>
            </a:extLst>
          </p:cNvPr>
          <p:cNvPicPr>
            <a:picLocks noChangeAspect="1"/>
          </p:cNvPicPr>
          <p:nvPr/>
        </p:nvPicPr>
        <p:blipFill rotWithShape="1">
          <a:blip r:embed="rId3"/>
          <a:srcRect l="38593" t="19296" r="34639" b="74489"/>
          <a:stretch/>
        </p:blipFill>
        <p:spPr>
          <a:xfrm>
            <a:off x="10058400" y="1867950"/>
            <a:ext cx="545526" cy="322834"/>
          </a:xfrm>
          <a:prstGeom prst="rect">
            <a:avLst/>
          </a:prstGeom>
        </p:spPr>
      </p:pic>
      <p:grpSp>
        <p:nvGrpSpPr>
          <p:cNvPr id="9" name="Group 8">
            <a:extLst>
              <a:ext uri="{FF2B5EF4-FFF2-40B4-BE49-F238E27FC236}">
                <a16:creationId xmlns:a16="http://schemas.microsoft.com/office/drawing/2014/main" id="{8A541888-CECA-48D4-96AA-72446599BC95}"/>
              </a:ext>
            </a:extLst>
          </p:cNvPr>
          <p:cNvGrpSpPr/>
          <p:nvPr/>
        </p:nvGrpSpPr>
        <p:grpSpPr>
          <a:xfrm>
            <a:off x="4980474" y="1142511"/>
            <a:ext cx="3206262" cy="5694821"/>
            <a:chOff x="5387487" y="1142511"/>
            <a:chExt cx="3206262" cy="5694821"/>
          </a:xfrm>
        </p:grpSpPr>
        <p:pic>
          <p:nvPicPr>
            <p:cNvPr id="10" name="Picture 9">
              <a:extLst>
                <a:ext uri="{FF2B5EF4-FFF2-40B4-BE49-F238E27FC236}">
                  <a16:creationId xmlns:a16="http://schemas.microsoft.com/office/drawing/2014/main" id="{4864C166-EC8F-4486-8FB8-B5B1980F6714}"/>
                </a:ext>
              </a:extLst>
            </p:cNvPr>
            <p:cNvPicPr>
              <a:picLocks noChangeAspect="1"/>
            </p:cNvPicPr>
            <p:nvPr/>
          </p:nvPicPr>
          <p:blipFill rotWithShape="1">
            <a:blip r:embed="rId3"/>
            <a:srcRect b="74355"/>
            <a:stretch/>
          </p:blipFill>
          <p:spPr>
            <a:xfrm>
              <a:off x="5690760" y="1142511"/>
              <a:ext cx="2037963" cy="1331939"/>
            </a:xfrm>
            <a:prstGeom prst="rect">
              <a:avLst/>
            </a:prstGeom>
          </p:spPr>
        </p:pic>
        <p:sp>
          <p:nvSpPr>
            <p:cNvPr id="11" name="TextBox 10">
              <a:extLst>
                <a:ext uri="{FF2B5EF4-FFF2-40B4-BE49-F238E27FC236}">
                  <a16:creationId xmlns:a16="http://schemas.microsoft.com/office/drawing/2014/main" id="{8FA8C22D-6349-4AEF-B3FF-59F0C285990C}"/>
                </a:ext>
              </a:extLst>
            </p:cNvPr>
            <p:cNvSpPr txBox="1"/>
            <p:nvPr/>
          </p:nvSpPr>
          <p:spPr>
            <a:xfrm>
              <a:off x="5387487" y="6529555"/>
              <a:ext cx="3206262" cy="307777"/>
            </a:xfrm>
            <a:prstGeom prst="rect">
              <a:avLst/>
            </a:prstGeom>
            <a:noFill/>
          </p:spPr>
          <p:txBody>
            <a:bodyPr wrap="none" rtlCol="0">
              <a:spAutoFit/>
            </a:bodyPr>
            <a:lstStyle/>
            <a:p>
              <a:r>
                <a:rPr lang="en-US" sz="1400" b="1" dirty="0"/>
                <a:t>(Power RA V 2016, Nature Rev. Genetics)</a:t>
              </a:r>
            </a:p>
          </p:txBody>
        </p:sp>
        <p:pic>
          <p:nvPicPr>
            <p:cNvPr id="12" name="Picture 11">
              <a:extLst>
                <a:ext uri="{FF2B5EF4-FFF2-40B4-BE49-F238E27FC236}">
                  <a16:creationId xmlns:a16="http://schemas.microsoft.com/office/drawing/2014/main" id="{B659A594-57E3-45CA-AA56-217CBC6AF860}"/>
                </a:ext>
              </a:extLst>
            </p:cNvPr>
            <p:cNvPicPr>
              <a:picLocks noChangeAspect="1"/>
            </p:cNvPicPr>
            <p:nvPr/>
          </p:nvPicPr>
          <p:blipFill rotWithShape="1">
            <a:blip r:embed="rId3"/>
            <a:srcRect t="28102"/>
            <a:stretch/>
          </p:blipFill>
          <p:spPr>
            <a:xfrm>
              <a:off x="5755788" y="2530242"/>
              <a:ext cx="2037963" cy="3734218"/>
            </a:xfrm>
            <a:prstGeom prst="rect">
              <a:avLst/>
            </a:prstGeom>
          </p:spPr>
        </p:pic>
        <p:pic>
          <p:nvPicPr>
            <p:cNvPr id="13" name="Picture 12">
              <a:extLst>
                <a:ext uri="{FF2B5EF4-FFF2-40B4-BE49-F238E27FC236}">
                  <a16:creationId xmlns:a16="http://schemas.microsoft.com/office/drawing/2014/main" id="{39F37959-044F-4CC4-9AF3-5D926DC72473}"/>
                </a:ext>
              </a:extLst>
            </p:cNvPr>
            <p:cNvPicPr>
              <a:picLocks noChangeAspect="1"/>
            </p:cNvPicPr>
            <p:nvPr/>
          </p:nvPicPr>
          <p:blipFill rotWithShape="1">
            <a:blip r:embed="rId4"/>
            <a:srcRect t="1" r="89528" b="1778"/>
            <a:stretch/>
          </p:blipFill>
          <p:spPr>
            <a:xfrm>
              <a:off x="5779581" y="1588970"/>
              <a:ext cx="375247" cy="910976"/>
            </a:xfrm>
            <a:prstGeom prst="rect">
              <a:avLst/>
            </a:prstGeom>
          </p:spPr>
        </p:pic>
      </p:grpSp>
      <p:pic>
        <p:nvPicPr>
          <p:cNvPr id="14" name="Picture 13">
            <a:extLst>
              <a:ext uri="{FF2B5EF4-FFF2-40B4-BE49-F238E27FC236}">
                <a16:creationId xmlns:a16="http://schemas.microsoft.com/office/drawing/2014/main" id="{CB573428-4078-446D-AECB-BCA9DAAF702D}"/>
              </a:ext>
            </a:extLst>
          </p:cNvPr>
          <p:cNvPicPr>
            <a:picLocks noChangeAspect="1"/>
          </p:cNvPicPr>
          <p:nvPr/>
        </p:nvPicPr>
        <p:blipFill>
          <a:blip r:embed="rId5"/>
          <a:stretch>
            <a:fillRect/>
          </a:stretch>
        </p:blipFill>
        <p:spPr>
          <a:xfrm>
            <a:off x="8903528" y="4397351"/>
            <a:ext cx="2920104" cy="1216710"/>
          </a:xfrm>
          <a:prstGeom prst="rect">
            <a:avLst/>
          </a:prstGeom>
        </p:spPr>
      </p:pic>
      <p:pic>
        <p:nvPicPr>
          <p:cNvPr id="15" name="Picture 14">
            <a:extLst>
              <a:ext uri="{FF2B5EF4-FFF2-40B4-BE49-F238E27FC236}">
                <a16:creationId xmlns:a16="http://schemas.microsoft.com/office/drawing/2014/main" id="{135D328A-BE1B-4E0D-AC00-13D8368D3F1F}"/>
              </a:ext>
            </a:extLst>
          </p:cNvPr>
          <p:cNvPicPr>
            <a:picLocks noChangeAspect="1"/>
          </p:cNvPicPr>
          <p:nvPr/>
        </p:nvPicPr>
        <p:blipFill>
          <a:blip r:embed="rId6"/>
          <a:stretch>
            <a:fillRect/>
          </a:stretch>
        </p:blipFill>
        <p:spPr>
          <a:xfrm>
            <a:off x="9132988" y="1088971"/>
            <a:ext cx="3051595" cy="778979"/>
          </a:xfrm>
          <a:prstGeom prst="rect">
            <a:avLst/>
          </a:prstGeom>
        </p:spPr>
      </p:pic>
      <p:pic>
        <p:nvPicPr>
          <p:cNvPr id="16" name="Picture 15">
            <a:extLst>
              <a:ext uri="{FF2B5EF4-FFF2-40B4-BE49-F238E27FC236}">
                <a16:creationId xmlns:a16="http://schemas.microsoft.com/office/drawing/2014/main" id="{14BCCE8F-16D9-46BA-B188-82744A975BC3}"/>
              </a:ext>
            </a:extLst>
          </p:cNvPr>
          <p:cNvPicPr>
            <a:picLocks noChangeAspect="1"/>
          </p:cNvPicPr>
          <p:nvPr/>
        </p:nvPicPr>
        <p:blipFill rotWithShape="1">
          <a:blip r:embed="rId3"/>
          <a:srcRect l="38593" t="19296" r="34639" b="74489"/>
          <a:stretch/>
        </p:blipFill>
        <p:spPr>
          <a:xfrm>
            <a:off x="10058400" y="5783227"/>
            <a:ext cx="545526" cy="322834"/>
          </a:xfrm>
          <a:prstGeom prst="rect">
            <a:avLst/>
          </a:prstGeom>
        </p:spPr>
      </p:pic>
      <p:sp>
        <p:nvSpPr>
          <p:cNvPr id="17" name="TextBox 16">
            <a:extLst>
              <a:ext uri="{FF2B5EF4-FFF2-40B4-BE49-F238E27FC236}">
                <a16:creationId xmlns:a16="http://schemas.microsoft.com/office/drawing/2014/main" id="{F6E8250E-C813-4E52-B6C9-61E84106EB72}"/>
              </a:ext>
            </a:extLst>
          </p:cNvPr>
          <p:cNvSpPr txBox="1"/>
          <p:nvPr/>
        </p:nvSpPr>
        <p:spPr>
          <a:xfrm>
            <a:off x="9155877" y="6090561"/>
            <a:ext cx="2415405" cy="369332"/>
          </a:xfrm>
          <a:prstGeom prst="rect">
            <a:avLst/>
          </a:prstGeom>
          <a:noFill/>
        </p:spPr>
        <p:txBody>
          <a:bodyPr wrap="none" rtlCol="0">
            <a:spAutoFit/>
          </a:bodyPr>
          <a:lstStyle/>
          <a:p>
            <a:r>
              <a:rPr lang="en-US" dirty="0"/>
              <a:t>Experimental Validation</a:t>
            </a:r>
          </a:p>
        </p:txBody>
      </p:sp>
      <p:sp>
        <p:nvSpPr>
          <p:cNvPr id="18" name="Rectangle 17">
            <a:extLst>
              <a:ext uri="{FF2B5EF4-FFF2-40B4-BE49-F238E27FC236}">
                <a16:creationId xmlns:a16="http://schemas.microsoft.com/office/drawing/2014/main" id="{5486E574-FE34-48C1-BFD5-D5C188101BB8}"/>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Microbial GWAS</a:t>
            </a:r>
          </a:p>
        </p:txBody>
      </p:sp>
    </p:spTree>
    <p:extLst>
      <p:ext uri="{BB962C8B-B14F-4D97-AF65-F5344CB8AC3E}">
        <p14:creationId xmlns:p14="http://schemas.microsoft.com/office/powerpoint/2010/main" val="1911021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a:extLst>
              <a:ext uri="{FF2B5EF4-FFF2-40B4-BE49-F238E27FC236}">
                <a16:creationId xmlns:a16="http://schemas.microsoft.com/office/drawing/2014/main" id="{915D1E89-0A16-4F88-9275-E7B95743258D}"/>
              </a:ext>
            </a:extLst>
          </p:cNvPr>
          <p:cNvPicPr>
            <a:picLocks noChangeAspect="1"/>
          </p:cNvPicPr>
          <p:nvPr/>
        </p:nvPicPr>
        <p:blipFill>
          <a:blip r:embed="rId2"/>
          <a:stretch>
            <a:fillRect/>
          </a:stretch>
        </p:blipFill>
        <p:spPr>
          <a:xfrm>
            <a:off x="7180895" y="1407582"/>
            <a:ext cx="5011105" cy="4643464"/>
          </a:xfrm>
          <a:prstGeom prst="rect">
            <a:avLst/>
          </a:prstGeom>
        </p:spPr>
      </p:pic>
      <p:pic>
        <p:nvPicPr>
          <p:cNvPr id="3" name="Imagen 8">
            <a:extLst>
              <a:ext uri="{FF2B5EF4-FFF2-40B4-BE49-F238E27FC236}">
                <a16:creationId xmlns:a16="http://schemas.microsoft.com/office/drawing/2014/main" id="{78BC9566-FA70-4E80-8E3C-0FC9BFDB85FC}"/>
              </a:ext>
            </a:extLst>
          </p:cNvPr>
          <p:cNvPicPr>
            <a:picLocks noChangeAspect="1"/>
          </p:cNvPicPr>
          <p:nvPr/>
        </p:nvPicPr>
        <p:blipFill>
          <a:blip r:embed="rId3"/>
          <a:stretch>
            <a:fillRect/>
          </a:stretch>
        </p:blipFill>
        <p:spPr>
          <a:xfrm>
            <a:off x="51515" y="1257391"/>
            <a:ext cx="7012546" cy="5111724"/>
          </a:xfrm>
          <a:prstGeom prst="rect">
            <a:avLst/>
          </a:prstGeom>
        </p:spPr>
      </p:pic>
      <p:sp>
        <p:nvSpPr>
          <p:cNvPr id="4" name="Rectangle 3">
            <a:extLst>
              <a:ext uri="{FF2B5EF4-FFF2-40B4-BE49-F238E27FC236}">
                <a16:creationId xmlns:a16="http://schemas.microsoft.com/office/drawing/2014/main" id="{A7AC1AAA-A7FD-4E32-B812-010B69DD3F87}"/>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Microbial GWAS in the context of metformin</a:t>
            </a:r>
          </a:p>
        </p:txBody>
      </p:sp>
    </p:spTree>
    <p:extLst>
      <p:ext uri="{BB962C8B-B14F-4D97-AF65-F5344CB8AC3E}">
        <p14:creationId xmlns:p14="http://schemas.microsoft.com/office/powerpoint/2010/main" val="10107457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33652D-A703-4B87-851E-54C3E2B0AA4B}"/>
              </a:ext>
            </a:extLst>
          </p:cNvPr>
          <p:cNvPicPr>
            <a:picLocks noChangeAspect="1"/>
          </p:cNvPicPr>
          <p:nvPr/>
        </p:nvPicPr>
        <p:blipFill rotWithShape="1">
          <a:blip r:embed="rId2"/>
          <a:srcRect b="28607"/>
          <a:stretch/>
        </p:blipFill>
        <p:spPr>
          <a:xfrm>
            <a:off x="821949" y="589658"/>
            <a:ext cx="6313697" cy="6149669"/>
          </a:xfrm>
          <a:prstGeom prst="rect">
            <a:avLst/>
          </a:prstGeom>
        </p:spPr>
      </p:pic>
      <p:pic>
        <p:nvPicPr>
          <p:cNvPr id="3" name="Imagen 3">
            <a:extLst>
              <a:ext uri="{FF2B5EF4-FFF2-40B4-BE49-F238E27FC236}">
                <a16:creationId xmlns:a16="http://schemas.microsoft.com/office/drawing/2014/main" id="{01B6BBBE-DEDF-4BAD-906E-8673B014B1D1}"/>
              </a:ext>
            </a:extLst>
          </p:cNvPr>
          <p:cNvPicPr>
            <a:picLocks noChangeAspect="1"/>
          </p:cNvPicPr>
          <p:nvPr/>
        </p:nvPicPr>
        <p:blipFill>
          <a:blip r:embed="rId3"/>
          <a:stretch>
            <a:fillRect/>
          </a:stretch>
        </p:blipFill>
        <p:spPr>
          <a:xfrm>
            <a:off x="7552871" y="1606975"/>
            <a:ext cx="4460713" cy="4124123"/>
          </a:xfrm>
          <a:prstGeom prst="rect">
            <a:avLst/>
          </a:prstGeom>
        </p:spPr>
      </p:pic>
      <p:sp>
        <p:nvSpPr>
          <p:cNvPr id="4" name="TextBox 10">
            <a:extLst>
              <a:ext uri="{FF2B5EF4-FFF2-40B4-BE49-F238E27FC236}">
                <a16:creationId xmlns:a16="http://schemas.microsoft.com/office/drawing/2014/main" id="{87C97C7F-7127-4077-B9FF-3D2270EB3773}"/>
              </a:ext>
            </a:extLst>
          </p:cNvPr>
          <p:cNvSpPr txBox="1"/>
          <p:nvPr/>
        </p:nvSpPr>
        <p:spPr>
          <a:xfrm>
            <a:off x="10371222" y="1148795"/>
            <a:ext cx="785793" cy="461665"/>
          </a:xfrm>
          <a:prstGeom prst="rect">
            <a:avLst/>
          </a:prstGeom>
          <a:noFill/>
        </p:spPr>
        <p:txBody>
          <a:bodyPr wrap="none" rtlCol="0">
            <a:spAutoFit/>
          </a:bodyPr>
          <a:lstStyle/>
          <a:p>
            <a:r>
              <a:rPr lang="en-US" sz="2400" b="1" i="1" dirty="0" err="1"/>
              <a:t>prgK</a:t>
            </a:r>
            <a:endParaRPr lang="en-US" sz="2400" b="1" i="1" dirty="0"/>
          </a:p>
        </p:txBody>
      </p:sp>
      <p:sp>
        <p:nvSpPr>
          <p:cNvPr id="5" name="Rectangle 4">
            <a:extLst>
              <a:ext uri="{FF2B5EF4-FFF2-40B4-BE49-F238E27FC236}">
                <a16:creationId xmlns:a16="http://schemas.microsoft.com/office/drawing/2014/main" id="{EAA4D811-84A3-4888-BECC-43E21DB5AD7C}"/>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Microbial GWAS in the context of metformin</a:t>
            </a:r>
          </a:p>
        </p:txBody>
      </p:sp>
    </p:spTree>
    <p:extLst>
      <p:ext uri="{BB962C8B-B14F-4D97-AF65-F5344CB8AC3E}">
        <p14:creationId xmlns:p14="http://schemas.microsoft.com/office/powerpoint/2010/main" val="1370136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9901DF-B6A7-9E47-807A-47197423DA08}"/>
              </a:ext>
            </a:extLst>
          </p:cNvPr>
          <p:cNvPicPr>
            <a:picLocks noChangeAspect="1"/>
          </p:cNvPicPr>
          <p:nvPr/>
        </p:nvPicPr>
        <p:blipFill rotWithShape="1">
          <a:blip r:embed="rId3"/>
          <a:srcRect r="7965"/>
          <a:stretch/>
        </p:blipFill>
        <p:spPr>
          <a:xfrm>
            <a:off x="5306931" y="1737360"/>
            <a:ext cx="5734450" cy="5120640"/>
          </a:xfrm>
          <a:prstGeom prst="rect">
            <a:avLst/>
          </a:prstGeom>
        </p:spPr>
      </p:pic>
      <p:sp>
        <p:nvSpPr>
          <p:cNvPr id="3" name="Rectangle 2">
            <a:extLst>
              <a:ext uri="{FF2B5EF4-FFF2-40B4-BE49-F238E27FC236}">
                <a16:creationId xmlns:a16="http://schemas.microsoft.com/office/drawing/2014/main" id="{7CDD5655-5EA8-754E-83FE-6EC45A506070}"/>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Exploring the </a:t>
            </a:r>
            <a:r>
              <a:rPr lang="en-GB" dirty="0" err="1">
                <a:solidFill>
                  <a:schemeClr val="tx1">
                    <a:lumMod val="95000"/>
                    <a:lumOff val="5000"/>
                  </a:schemeClr>
                </a:solidFill>
              </a:rPr>
              <a:t>unitigs</a:t>
            </a:r>
            <a:r>
              <a:rPr lang="en-GB" dirty="0">
                <a:solidFill>
                  <a:schemeClr val="tx1">
                    <a:lumMod val="95000"/>
                    <a:lumOff val="5000"/>
                  </a:schemeClr>
                </a:solidFill>
              </a:rPr>
              <a:t> (”k-</a:t>
            </a:r>
            <a:r>
              <a:rPr lang="en-GB" dirty="0" err="1">
                <a:solidFill>
                  <a:schemeClr val="tx1">
                    <a:lumMod val="95000"/>
                    <a:lumOff val="5000"/>
                  </a:schemeClr>
                </a:solidFill>
              </a:rPr>
              <a:t>mers</a:t>
            </a:r>
            <a:r>
              <a:rPr lang="en-GB" dirty="0">
                <a:solidFill>
                  <a:schemeClr val="tx1">
                    <a:lumMod val="95000"/>
                    <a:lumOff val="5000"/>
                  </a:schemeClr>
                </a:solidFill>
              </a:rPr>
              <a:t>”) of the pangenome</a:t>
            </a:r>
          </a:p>
        </p:txBody>
      </p:sp>
      <p:sp>
        <p:nvSpPr>
          <p:cNvPr id="4" name="TextBox 3">
            <a:extLst>
              <a:ext uri="{FF2B5EF4-FFF2-40B4-BE49-F238E27FC236}">
                <a16:creationId xmlns:a16="http://schemas.microsoft.com/office/drawing/2014/main" id="{058A0C4C-7324-2445-9546-24336D10617D}"/>
              </a:ext>
            </a:extLst>
          </p:cNvPr>
          <p:cNvSpPr txBox="1"/>
          <p:nvPr/>
        </p:nvSpPr>
        <p:spPr>
          <a:xfrm>
            <a:off x="8197017" y="1737360"/>
            <a:ext cx="4023360" cy="646331"/>
          </a:xfrm>
          <a:prstGeom prst="rect">
            <a:avLst/>
          </a:prstGeom>
          <a:noFill/>
        </p:spPr>
        <p:txBody>
          <a:bodyPr wrap="square" rtlCol="0">
            <a:spAutoFit/>
          </a:bodyPr>
          <a:lstStyle/>
          <a:p>
            <a:r>
              <a:rPr lang="en-US" dirty="0" err="1"/>
              <a:t>Snakemake</a:t>
            </a:r>
            <a:r>
              <a:rPr lang="en-US" dirty="0"/>
              <a:t> pipeline ready to deal with any source of variability  </a:t>
            </a:r>
          </a:p>
        </p:txBody>
      </p:sp>
      <p:pic>
        <p:nvPicPr>
          <p:cNvPr id="12290" name="Picture 2" descr="drawing">
            <a:extLst>
              <a:ext uri="{FF2B5EF4-FFF2-40B4-BE49-F238E27FC236}">
                <a16:creationId xmlns:a16="http://schemas.microsoft.com/office/drawing/2014/main" id="{07736950-5328-FC46-A782-0B23D7870D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 y="2937510"/>
            <a:ext cx="5351819" cy="197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4301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D83523-6772-4B32-AC5C-8FBB40F47A6C}"/>
              </a:ext>
            </a:extLst>
          </p:cNvPr>
          <p:cNvPicPr>
            <a:picLocks noChangeAspect="1"/>
          </p:cNvPicPr>
          <p:nvPr/>
        </p:nvPicPr>
        <p:blipFill>
          <a:blip r:embed="rId2"/>
          <a:stretch>
            <a:fillRect/>
          </a:stretch>
        </p:blipFill>
        <p:spPr>
          <a:xfrm>
            <a:off x="4790764" y="2285757"/>
            <a:ext cx="7324165" cy="3576398"/>
          </a:xfrm>
          <a:prstGeom prst="rect">
            <a:avLst/>
          </a:prstGeom>
        </p:spPr>
      </p:pic>
      <p:sp>
        <p:nvSpPr>
          <p:cNvPr id="4" name="Rectangle 3">
            <a:extLst>
              <a:ext uri="{FF2B5EF4-FFF2-40B4-BE49-F238E27FC236}">
                <a16:creationId xmlns:a16="http://schemas.microsoft.com/office/drawing/2014/main" id="{CB722F95-8B85-4BAB-89A5-868256BE23BB}"/>
              </a:ext>
            </a:extLst>
          </p:cNvPr>
          <p:cNvSpPr/>
          <p:nvPr/>
        </p:nvSpPr>
        <p:spPr>
          <a:xfrm>
            <a:off x="0" y="229306"/>
            <a:ext cx="12192000" cy="658779"/>
          </a:xfrm>
          <a:prstGeom prst="rect">
            <a:avLst/>
          </a:prstGeom>
          <a:gradFill flip="none" rotWithShape="1">
            <a:gsLst>
              <a:gs pos="80000">
                <a:schemeClr val="accent1">
                  <a:alpha val="70000"/>
                  <a:lumMod val="0"/>
                  <a:lumOff val="100000"/>
                </a:schemeClr>
              </a:gs>
              <a:gs pos="0">
                <a:schemeClr val="accent2"/>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lumMod val="95000"/>
                    <a:lumOff val="5000"/>
                  </a:schemeClr>
                </a:solidFill>
              </a:rPr>
              <a:t>Cabreiro Lab</a:t>
            </a:r>
          </a:p>
        </p:txBody>
      </p:sp>
      <p:pic>
        <p:nvPicPr>
          <p:cNvPr id="10" name="Picture 9">
            <a:extLst>
              <a:ext uri="{FF2B5EF4-FFF2-40B4-BE49-F238E27FC236}">
                <a16:creationId xmlns:a16="http://schemas.microsoft.com/office/drawing/2014/main" id="{813437C4-4F5D-4D3E-A2B0-7494508EE21C}"/>
              </a:ext>
            </a:extLst>
          </p:cNvPr>
          <p:cNvPicPr>
            <a:picLocks noChangeAspect="1"/>
          </p:cNvPicPr>
          <p:nvPr/>
        </p:nvPicPr>
        <p:blipFill rotWithShape="1">
          <a:blip r:embed="rId3"/>
          <a:srcRect b="23803"/>
          <a:stretch/>
        </p:blipFill>
        <p:spPr>
          <a:xfrm>
            <a:off x="642377" y="1714500"/>
            <a:ext cx="1675393" cy="1955541"/>
          </a:xfrm>
          <a:prstGeom prst="rect">
            <a:avLst/>
          </a:prstGeom>
        </p:spPr>
      </p:pic>
      <p:pic>
        <p:nvPicPr>
          <p:cNvPr id="12" name="Picture 11">
            <a:extLst>
              <a:ext uri="{FF2B5EF4-FFF2-40B4-BE49-F238E27FC236}">
                <a16:creationId xmlns:a16="http://schemas.microsoft.com/office/drawing/2014/main" id="{4D006533-9485-45FA-8304-8466466388AA}"/>
              </a:ext>
            </a:extLst>
          </p:cNvPr>
          <p:cNvPicPr>
            <a:picLocks noChangeAspect="1"/>
          </p:cNvPicPr>
          <p:nvPr/>
        </p:nvPicPr>
        <p:blipFill rotWithShape="1">
          <a:blip r:embed="rId4"/>
          <a:srcRect b="23803"/>
          <a:stretch/>
        </p:blipFill>
        <p:spPr>
          <a:xfrm>
            <a:off x="2659194" y="1714500"/>
            <a:ext cx="1848931" cy="1955541"/>
          </a:xfrm>
          <a:prstGeom prst="rect">
            <a:avLst/>
          </a:prstGeom>
        </p:spPr>
      </p:pic>
      <p:sp>
        <p:nvSpPr>
          <p:cNvPr id="13" name="TextBox 12">
            <a:extLst>
              <a:ext uri="{FF2B5EF4-FFF2-40B4-BE49-F238E27FC236}">
                <a16:creationId xmlns:a16="http://schemas.microsoft.com/office/drawing/2014/main" id="{4B903AD4-F09A-4026-BA82-8F50A45C4015}"/>
              </a:ext>
            </a:extLst>
          </p:cNvPr>
          <p:cNvSpPr txBox="1"/>
          <p:nvPr/>
        </p:nvSpPr>
        <p:spPr>
          <a:xfrm>
            <a:off x="692524" y="1243853"/>
            <a:ext cx="4175311" cy="369332"/>
          </a:xfrm>
          <a:prstGeom prst="rect">
            <a:avLst/>
          </a:prstGeom>
          <a:noFill/>
        </p:spPr>
        <p:txBody>
          <a:bodyPr wrap="square" rtlCol="0">
            <a:spAutoFit/>
          </a:bodyPr>
          <a:lstStyle/>
          <a:p>
            <a:r>
              <a:rPr lang="en-GB" dirty="0"/>
              <a:t>Many thanks to my colleagues!</a:t>
            </a:r>
          </a:p>
        </p:txBody>
      </p:sp>
      <p:sp>
        <p:nvSpPr>
          <p:cNvPr id="14" name="TextBox 13">
            <a:extLst>
              <a:ext uri="{FF2B5EF4-FFF2-40B4-BE49-F238E27FC236}">
                <a16:creationId xmlns:a16="http://schemas.microsoft.com/office/drawing/2014/main" id="{97AB88E0-B615-4684-95E5-623B98D9C0B7}"/>
              </a:ext>
            </a:extLst>
          </p:cNvPr>
          <p:cNvSpPr txBox="1"/>
          <p:nvPr/>
        </p:nvSpPr>
        <p:spPr>
          <a:xfrm>
            <a:off x="840441" y="4477871"/>
            <a:ext cx="4175311" cy="1846659"/>
          </a:xfrm>
          <a:prstGeom prst="rect">
            <a:avLst/>
          </a:prstGeom>
          <a:noFill/>
        </p:spPr>
        <p:txBody>
          <a:bodyPr wrap="square" rtlCol="0">
            <a:spAutoFit/>
          </a:bodyPr>
          <a:lstStyle/>
          <a:p>
            <a:r>
              <a:rPr lang="en-GB" sz="1600" dirty="0" err="1"/>
              <a:t>Dr.</a:t>
            </a:r>
            <a:r>
              <a:rPr lang="en-GB" sz="1600" dirty="0"/>
              <a:t> </a:t>
            </a:r>
            <a:r>
              <a:rPr lang="en-GB" sz="1600" dirty="0" err="1"/>
              <a:t>Tanara</a:t>
            </a:r>
            <a:r>
              <a:rPr lang="en-GB" sz="1600" dirty="0"/>
              <a:t> Peres</a:t>
            </a:r>
          </a:p>
          <a:p>
            <a:r>
              <a:rPr lang="en-GB" sz="1600" dirty="0" err="1"/>
              <a:t>Dr.</a:t>
            </a:r>
            <a:r>
              <a:rPr lang="en-GB" sz="1600" dirty="0"/>
              <a:t> Cassandra Backes</a:t>
            </a:r>
          </a:p>
          <a:p>
            <a:r>
              <a:rPr lang="en-GB" sz="1600" dirty="0" err="1"/>
              <a:t>Dr.</a:t>
            </a:r>
            <a:r>
              <a:rPr lang="en-GB" sz="1600" dirty="0"/>
              <a:t> Francesca </a:t>
            </a:r>
            <a:r>
              <a:rPr lang="en-GB" sz="1600" dirty="0" err="1"/>
              <a:t>Solagna</a:t>
            </a:r>
            <a:endParaRPr lang="en-GB" sz="1600" dirty="0"/>
          </a:p>
          <a:p>
            <a:r>
              <a:rPr lang="en-GB" sz="1600" dirty="0"/>
              <a:t>Kristin </a:t>
            </a:r>
            <a:r>
              <a:rPr lang="en-GB" sz="1600" dirty="0" err="1"/>
              <a:t>Gehling</a:t>
            </a:r>
            <a:endParaRPr lang="en-GB" sz="1600" dirty="0"/>
          </a:p>
          <a:p>
            <a:r>
              <a:rPr lang="en-GB" sz="1600" dirty="0" err="1"/>
              <a:t>Andreea</a:t>
            </a:r>
            <a:r>
              <a:rPr lang="en-GB" sz="1600" dirty="0"/>
              <a:t> </a:t>
            </a:r>
            <a:r>
              <a:rPr lang="en-GB" sz="1600" dirty="0" err="1"/>
              <a:t>Aprodu</a:t>
            </a:r>
            <a:endParaRPr lang="en-GB" sz="1600" dirty="0"/>
          </a:p>
          <a:p>
            <a:r>
              <a:rPr lang="en-GB" sz="1600" dirty="0"/>
              <a:t>Ayesha </a:t>
            </a:r>
            <a:r>
              <a:rPr lang="en-GB" sz="1600" dirty="0" err="1"/>
              <a:t>Safoor</a:t>
            </a:r>
            <a:endParaRPr lang="en-GB" sz="1600" dirty="0"/>
          </a:p>
          <a:p>
            <a:r>
              <a:rPr lang="en-GB" sz="1600" dirty="0"/>
              <a:t>Sophie </a:t>
            </a:r>
            <a:r>
              <a:rPr lang="en-GB" sz="1600" dirty="0" err="1"/>
              <a:t>Trappel</a:t>
            </a:r>
            <a:endParaRPr lang="en-GB" sz="1600" dirty="0"/>
          </a:p>
        </p:txBody>
      </p:sp>
      <p:sp>
        <p:nvSpPr>
          <p:cNvPr id="15" name="TextBox 14">
            <a:extLst>
              <a:ext uri="{FF2B5EF4-FFF2-40B4-BE49-F238E27FC236}">
                <a16:creationId xmlns:a16="http://schemas.microsoft.com/office/drawing/2014/main" id="{E4CAB508-AF31-4438-B5C4-43FE697A284E}"/>
              </a:ext>
            </a:extLst>
          </p:cNvPr>
          <p:cNvSpPr txBox="1"/>
          <p:nvPr/>
        </p:nvSpPr>
        <p:spPr>
          <a:xfrm>
            <a:off x="642377" y="3602079"/>
            <a:ext cx="1901003" cy="338554"/>
          </a:xfrm>
          <a:prstGeom prst="rect">
            <a:avLst/>
          </a:prstGeom>
          <a:noFill/>
        </p:spPr>
        <p:txBody>
          <a:bodyPr wrap="square" rtlCol="0">
            <a:spAutoFit/>
          </a:bodyPr>
          <a:lstStyle/>
          <a:p>
            <a:r>
              <a:rPr lang="en-GB" sz="1600" dirty="0"/>
              <a:t>Filipe Cabreiro (PI)</a:t>
            </a:r>
          </a:p>
        </p:txBody>
      </p:sp>
      <p:sp>
        <p:nvSpPr>
          <p:cNvPr id="16" name="TextBox 15">
            <a:extLst>
              <a:ext uri="{FF2B5EF4-FFF2-40B4-BE49-F238E27FC236}">
                <a16:creationId xmlns:a16="http://schemas.microsoft.com/office/drawing/2014/main" id="{AA5805DF-6FF8-4237-BCF7-857C2E2CE689}"/>
              </a:ext>
            </a:extLst>
          </p:cNvPr>
          <p:cNvSpPr txBox="1"/>
          <p:nvPr/>
        </p:nvSpPr>
        <p:spPr>
          <a:xfrm>
            <a:off x="2659194" y="3602079"/>
            <a:ext cx="2015756" cy="584775"/>
          </a:xfrm>
          <a:prstGeom prst="rect">
            <a:avLst/>
          </a:prstGeom>
          <a:noFill/>
        </p:spPr>
        <p:txBody>
          <a:bodyPr wrap="square" rtlCol="0">
            <a:spAutoFit/>
          </a:bodyPr>
          <a:lstStyle/>
          <a:p>
            <a:r>
              <a:rPr lang="en-GB" sz="1600" dirty="0"/>
              <a:t>Jennifer van der </a:t>
            </a:r>
            <a:r>
              <a:rPr lang="en-GB" sz="1600" dirty="0" err="1"/>
              <a:t>Laan</a:t>
            </a:r>
            <a:endParaRPr lang="en-GB" sz="1600" dirty="0"/>
          </a:p>
          <a:p>
            <a:r>
              <a:rPr lang="en-GB" sz="1600" dirty="0"/>
              <a:t>(PhD student)</a:t>
            </a:r>
          </a:p>
        </p:txBody>
      </p:sp>
    </p:spTree>
    <p:extLst>
      <p:ext uri="{BB962C8B-B14F-4D97-AF65-F5344CB8AC3E}">
        <p14:creationId xmlns:p14="http://schemas.microsoft.com/office/powerpoint/2010/main" val="286553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D59DC39-4031-6C41-BA98-D29F5F806549}"/>
              </a:ext>
            </a:extLst>
          </p:cNvPr>
          <p:cNvSpPr/>
          <p:nvPr/>
        </p:nvSpPr>
        <p:spPr>
          <a:xfrm>
            <a:off x="6096000" y="673760"/>
            <a:ext cx="6018836" cy="5954933"/>
          </a:xfrm>
          <a:prstGeom prst="roundRect">
            <a:avLst>
              <a:gd name="adj" fmla="val 5705"/>
            </a:avLst>
          </a:prstGeom>
          <a:solidFill>
            <a:schemeClr val="accent1">
              <a:lumMod val="75000"/>
              <a:alpha val="1520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42C7D9F4-27ED-CA4D-8B17-787B8C5C3223}"/>
              </a:ext>
            </a:extLst>
          </p:cNvPr>
          <p:cNvGraphicFramePr/>
          <p:nvPr>
            <p:extLst>
              <p:ext uri="{D42A27DB-BD31-4B8C-83A1-F6EECF244321}">
                <p14:modId xmlns:p14="http://schemas.microsoft.com/office/powerpoint/2010/main" val="992412930"/>
              </p:ext>
            </p:extLst>
          </p:nvPr>
        </p:nvGraphicFramePr>
        <p:xfrm>
          <a:off x="-243069" y="673760"/>
          <a:ext cx="12072395" cy="6603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A36854A6-F622-C646-841A-D6D6C1024D71}"/>
              </a:ext>
            </a:extLst>
          </p:cNvPr>
          <p:cNvSpPr txBox="1"/>
          <p:nvPr/>
        </p:nvSpPr>
        <p:spPr>
          <a:xfrm>
            <a:off x="6670322" y="953427"/>
            <a:ext cx="3064237" cy="523220"/>
          </a:xfrm>
          <a:prstGeom prst="rect">
            <a:avLst/>
          </a:prstGeom>
          <a:noFill/>
        </p:spPr>
        <p:txBody>
          <a:bodyPr wrap="none" rtlCol="0">
            <a:spAutoFit/>
          </a:bodyPr>
          <a:lstStyle/>
          <a:p>
            <a:r>
              <a:rPr lang="en-US" sz="2800" dirty="0"/>
              <a:t>Sources of variation</a:t>
            </a:r>
          </a:p>
        </p:txBody>
      </p:sp>
      <p:sp>
        <p:nvSpPr>
          <p:cNvPr id="10" name="Rectangle 9">
            <a:extLst>
              <a:ext uri="{FF2B5EF4-FFF2-40B4-BE49-F238E27FC236}">
                <a16:creationId xmlns:a16="http://schemas.microsoft.com/office/drawing/2014/main" id="{0F1F177C-D45A-A544-80FF-8D3D3C07CFBC}"/>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Unravelling the complexity – sources of variation</a:t>
            </a:r>
          </a:p>
        </p:txBody>
      </p:sp>
    </p:spTree>
    <p:extLst>
      <p:ext uri="{BB962C8B-B14F-4D97-AF65-F5344CB8AC3E}">
        <p14:creationId xmlns:p14="http://schemas.microsoft.com/office/powerpoint/2010/main" val="1778332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972C0B-1AEE-2945-B5CE-13880CC9827B}"/>
              </a:ext>
            </a:extLst>
          </p:cNvPr>
          <p:cNvSpPr txBox="1"/>
          <p:nvPr/>
        </p:nvSpPr>
        <p:spPr>
          <a:xfrm>
            <a:off x="1061293" y="2367171"/>
            <a:ext cx="10069413" cy="2123658"/>
          </a:xfrm>
          <a:prstGeom prst="rect">
            <a:avLst/>
          </a:prstGeom>
          <a:noFill/>
        </p:spPr>
        <p:txBody>
          <a:bodyPr wrap="square" rtlCol="0">
            <a:spAutoFit/>
          </a:bodyPr>
          <a:lstStyle/>
          <a:p>
            <a:pPr algn="ctr"/>
            <a:r>
              <a:rPr lang="en-US" sz="6600" dirty="0"/>
              <a:t>Worm and Strain phenotype with metformin</a:t>
            </a:r>
          </a:p>
        </p:txBody>
      </p:sp>
    </p:spTree>
    <p:extLst>
      <p:ext uri="{BB962C8B-B14F-4D97-AF65-F5344CB8AC3E}">
        <p14:creationId xmlns:p14="http://schemas.microsoft.com/office/powerpoint/2010/main" val="273666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6C24192-C562-FF40-A1FF-A56336BD8870}"/>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Using the worm as a readout for host-bacterial interactions</a:t>
            </a:r>
          </a:p>
        </p:txBody>
      </p:sp>
      <p:sp>
        <p:nvSpPr>
          <p:cNvPr id="14" name="TextBox 13">
            <a:extLst>
              <a:ext uri="{FF2B5EF4-FFF2-40B4-BE49-F238E27FC236}">
                <a16:creationId xmlns:a16="http://schemas.microsoft.com/office/drawing/2014/main" id="{802EB96D-71F3-D74E-BE4F-14420336812E}"/>
              </a:ext>
            </a:extLst>
          </p:cNvPr>
          <p:cNvSpPr txBox="1"/>
          <p:nvPr/>
        </p:nvSpPr>
        <p:spPr>
          <a:xfrm>
            <a:off x="1424857" y="959097"/>
            <a:ext cx="4188391" cy="1261884"/>
          </a:xfrm>
          <a:prstGeom prst="rect">
            <a:avLst/>
          </a:prstGeom>
          <a:noFill/>
        </p:spPr>
        <p:txBody>
          <a:bodyPr wrap="none" rtlCol="0">
            <a:spAutoFit/>
          </a:bodyPr>
          <a:lstStyle/>
          <a:p>
            <a:r>
              <a:rPr lang="en-US" sz="2800" dirty="0"/>
              <a:t>P</a:t>
            </a:r>
            <a:r>
              <a:rPr lang="en-US" sz="2800" i="1" dirty="0"/>
              <a:t>acs-2</a:t>
            </a:r>
            <a:r>
              <a:rPr lang="en-US" sz="2800" dirty="0"/>
              <a:t>::GFP as our reporter</a:t>
            </a:r>
          </a:p>
          <a:p>
            <a:endParaRPr lang="en-US" dirty="0"/>
          </a:p>
          <a:p>
            <a:r>
              <a:rPr lang="en-US" sz="2800" b="1" dirty="0"/>
              <a:t>Metformin</a:t>
            </a:r>
            <a:r>
              <a:rPr lang="en-US" sz="2800" dirty="0"/>
              <a:t> as a treatment</a:t>
            </a:r>
          </a:p>
        </p:txBody>
      </p:sp>
      <p:pic>
        <p:nvPicPr>
          <p:cNvPr id="15" name="Picture 14">
            <a:extLst>
              <a:ext uri="{FF2B5EF4-FFF2-40B4-BE49-F238E27FC236}">
                <a16:creationId xmlns:a16="http://schemas.microsoft.com/office/drawing/2014/main" id="{F663ACE5-371A-9A44-AA51-ADFDC3941977}"/>
              </a:ext>
            </a:extLst>
          </p:cNvPr>
          <p:cNvPicPr>
            <a:picLocks noChangeAspect="1"/>
          </p:cNvPicPr>
          <p:nvPr/>
        </p:nvPicPr>
        <p:blipFill rotWithShape="1">
          <a:blip r:embed="rId2"/>
          <a:srcRect l="19372" t="5172"/>
          <a:stretch/>
        </p:blipFill>
        <p:spPr>
          <a:xfrm>
            <a:off x="8109900" y="959097"/>
            <a:ext cx="2845104" cy="2699657"/>
          </a:xfrm>
          <a:prstGeom prst="rect">
            <a:avLst/>
          </a:prstGeom>
        </p:spPr>
      </p:pic>
      <p:pic>
        <p:nvPicPr>
          <p:cNvPr id="16" name="Picture 15">
            <a:extLst>
              <a:ext uri="{FF2B5EF4-FFF2-40B4-BE49-F238E27FC236}">
                <a16:creationId xmlns:a16="http://schemas.microsoft.com/office/drawing/2014/main" id="{80F6BB58-76AD-C84A-AAC2-266B17AA9189}"/>
              </a:ext>
            </a:extLst>
          </p:cNvPr>
          <p:cNvPicPr>
            <a:picLocks noChangeAspect="1"/>
          </p:cNvPicPr>
          <p:nvPr/>
        </p:nvPicPr>
        <p:blipFill>
          <a:blip r:embed="rId3"/>
          <a:stretch>
            <a:fillRect/>
          </a:stretch>
        </p:blipFill>
        <p:spPr>
          <a:xfrm>
            <a:off x="8109900" y="4192049"/>
            <a:ext cx="3142762" cy="2502712"/>
          </a:xfrm>
          <a:prstGeom prst="rect">
            <a:avLst/>
          </a:prstGeom>
        </p:spPr>
      </p:pic>
      <p:sp>
        <p:nvSpPr>
          <p:cNvPr id="17" name="TextBox 16">
            <a:extLst>
              <a:ext uri="{FF2B5EF4-FFF2-40B4-BE49-F238E27FC236}">
                <a16:creationId xmlns:a16="http://schemas.microsoft.com/office/drawing/2014/main" id="{572CB014-2AF8-0B47-AC94-C4EA8B1A0AB1}"/>
              </a:ext>
            </a:extLst>
          </p:cNvPr>
          <p:cNvSpPr txBox="1"/>
          <p:nvPr/>
        </p:nvSpPr>
        <p:spPr>
          <a:xfrm>
            <a:off x="8475271" y="558987"/>
            <a:ext cx="1984518" cy="400110"/>
          </a:xfrm>
          <a:prstGeom prst="rect">
            <a:avLst/>
          </a:prstGeom>
          <a:noFill/>
        </p:spPr>
        <p:txBody>
          <a:bodyPr wrap="none" rtlCol="0">
            <a:spAutoFit/>
          </a:bodyPr>
          <a:lstStyle/>
          <a:p>
            <a:r>
              <a:rPr lang="en-US" sz="2000" dirty="0"/>
              <a:t>0 mM Metformin</a:t>
            </a:r>
          </a:p>
        </p:txBody>
      </p:sp>
      <p:sp>
        <p:nvSpPr>
          <p:cNvPr id="18" name="TextBox 17">
            <a:extLst>
              <a:ext uri="{FF2B5EF4-FFF2-40B4-BE49-F238E27FC236}">
                <a16:creationId xmlns:a16="http://schemas.microsoft.com/office/drawing/2014/main" id="{75D459C9-7CCF-6745-9B36-04D277371249}"/>
              </a:ext>
            </a:extLst>
          </p:cNvPr>
          <p:cNvSpPr txBox="1"/>
          <p:nvPr/>
        </p:nvSpPr>
        <p:spPr>
          <a:xfrm>
            <a:off x="8475271" y="3725346"/>
            <a:ext cx="2114361" cy="400110"/>
          </a:xfrm>
          <a:prstGeom prst="rect">
            <a:avLst/>
          </a:prstGeom>
          <a:noFill/>
        </p:spPr>
        <p:txBody>
          <a:bodyPr wrap="none" rtlCol="0">
            <a:spAutoFit/>
          </a:bodyPr>
          <a:lstStyle/>
          <a:p>
            <a:r>
              <a:rPr lang="en-US" sz="2000" dirty="0"/>
              <a:t>50 mM Metformin</a:t>
            </a:r>
          </a:p>
        </p:txBody>
      </p:sp>
      <p:pic>
        <p:nvPicPr>
          <p:cNvPr id="19" name="Picture 18">
            <a:extLst>
              <a:ext uri="{FF2B5EF4-FFF2-40B4-BE49-F238E27FC236}">
                <a16:creationId xmlns:a16="http://schemas.microsoft.com/office/drawing/2014/main" id="{A9EA2CD6-90FB-E443-8B5A-B9B8BA1AD2C5}"/>
              </a:ext>
            </a:extLst>
          </p:cNvPr>
          <p:cNvPicPr>
            <a:picLocks noChangeAspect="1"/>
          </p:cNvPicPr>
          <p:nvPr/>
        </p:nvPicPr>
        <p:blipFill rotWithShape="1">
          <a:blip r:embed="rId4"/>
          <a:srcRect r="60543" b="45388"/>
          <a:stretch/>
        </p:blipFill>
        <p:spPr>
          <a:xfrm>
            <a:off x="1127974" y="2520593"/>
            <a:ext cx="2742115" cy="3031084"/>
          </a:xfrm>
          <a:prstGeom prst="rect">
            <a:avLst/>
          </a:prstGeom>
        </p:spPr>
      </p:pic>
      <p:pic>
        <p:nvPicPr>
          <p:cNvPr id="4098" name="Picture 2" descr="Laboratory Microscope icon PNG and SVG Vector Free Download">
            <a:extLst>
              <a:ext uri="{FF2B5EF4-FFF2-40B4-BE49-F238E27FC236}">
                <a16:creationId xmlns:a16="http://schemas.microsoft.com/office/drawing/2014/main" id="{28CBC6BD-225E-F74D-A340-BA6A42DFA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6132" y="3067760"/>
            <a:ext cx="1795442" cy="193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964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26901</TotalTime>
  <Words>1680</Words>
  <Application>Microsoft Office PowerPoint</Application>
  <PresentationFormat>Widescreen</PresentationFormat>
  <Paragraphs>280</Paragraphs>
  <Slides>66</Slides>
  <Notes>19</Notes>
  <HiddenSlides>1</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Exploring the potential of the E. coli pangenome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genomic potential in the E. coli pangenome</dc:title>
  <dc:creator>Martinez, Daniel</dc:creator>
  <cp:lastModifiedBy>Martinez, Daniel</cp:lastModifiedBy>
  <cp:revision>40</cp:revision>
  <dcterms:created xsi:type="dcterms:W3CDTF">2022-04-07T11:35:24Z</dcterms:created>
  <dcterms:modified xsi:type="dcterms:W3CDTF">2022-07-06T00:15:32Z</dcterms:modified>
</cp:coreProperties>
</file>